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322" r:id="rId3"/>
    <p:sldId id="468" r:id="rId4"/>
    <p:sldId id="471" r:id="rId5"/>
    <p:sldId id="470" r:id="rId6"/>
    <p:sldId id="472" r:id="rId7"/>
    <p:sldId id="473" r:id="rId8"/>
    <p:sldId id="474" r:id="rId9"/>
    <p:sldId id="475" r:id="rId10"/>
    <p:sldId id="476" r:id="rId11"/>
    <p:sldId id="477" r:id="rId12"/>
    <p:sldId id="478" r:id="rId13"/>
    <p:sldId id="479" r:id="rId14"/>
    <p:sldId id="480" r:id="rId15"/>
    <p:sldId id="481" r:id="rId16"/>
    <p:sldId id="482" r:id="rId17"/>
    <p:sldId id="483" r:id="rId18"/>
    <p:sldId id="484" r:id="rId19"/>
    <p:sldId id="48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711"/>
    <p:restoredTop sz="95872"/>
  </p:normalViewPr>
  <p:slideViewPr>
    <p:cSldViewPr snapToGrid="0" snapToObjects="1">
      <p:cViewPr>
        <p:scale>
          <a:sx n="97" d="100"/>
          <a:sy n="97" d="100"/>
        </p:scale>
        <p:origin x="1560" y="4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818CB3-12EC-F544-8AAB-33C786FC9EC9}" type="datetimeFigureOut">
              <a:rPr lang="en-US" smtClean="0"/>
              <a:t>11/3/17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C53491-C76D-4444-B2F6-116BDB17F769}" type="slidenum">
              <a:rPr lang="en-US" smtClean="0"/>
              <a:t>‹#›</a:t>
            </a:fld>
            <a:endParaRPr lang="en-US"/>
          </a:p>
        </p:txBody>
      </p:sp>
    </p:spTree>
    <p:extLst>
      <p:ext uri="{BB962C8B-B14F-4D97-AF65-F5344CB8AC3E}">
        <p14:creationId xmlns:p14="http://schemas.microsoft.com/office/powerpoint/2010/main" val="1475859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2074279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14291341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20001980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13724401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00F09F0-6685-134E-9BE2-1C41183F9C09}" type="datetimeFigureOut">
              <a:rPr lang="en-US" smtClean="0"/>
              <a:t>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479496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00F09F0-6685-134E-9BE2-1C41183F9C09}" type="datetimeFigureOut">
              <a:rPr lang="en-US" smtClean="0"/>
              <a:t>11/3/17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1539334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00F09F0-6685-134E-9BE2-1C41183F9C09}" type="datetimeFigureOut">
              <a:rPr lang="en-US" smtClean="0"/>
              <a:t>11/3/17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8591435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00F09F0-6685-134E-9BE2-1C41183F9C09}" type="datetimeFigureOut">
              <a:rPr lang="en-US" smtClean="0"/>
              <a:t>11/3/17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20933381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0F09F0-6685-134E-9BE2-1C41183F9C09}" type="datetimeFigureOut">
              <a:rPr lang="en-US" smtClean="0"/>
              <a:t>11/3/17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5101016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0F09F0-6685-134E-9BE2-1C41183F9C09}" type="datetimeFigureOut">
              <a:rPr lang="en-US" smtClean="0"/>
              <a:t>11/3/17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523158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0F09F0-6685-134E-9BE2-1C41183F9C09}" type="datetimeFigureOut">
              <a:rPr lang="en-US" smtClean="0"/>
              <a:t>11/3/17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92005184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0F09F0-6685-134E-9BE2-1C41183F9C09}" type="datetimeFigureOut">
              <a:rPr lang="en-US" smtClean="0"/>
              <a:t>11/3/17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7443CD-A3A3-0E4C-A0E0-E92FEFFD023B}" type="slidenum">
              <a:rPr lang="en-US" smtClean="0"/>
              <a:t>‹#›</a:t>
            </a:fld>
            <a:endParaRPr lang="en-US"/>
          </a:p>
        </p:txBody>
      </p:sp>
    </p:spTree>
    <p:extLst>
      <p:ext uri="{BB962C8B-B14F-4D97-AF65-F5344CB8AC3E}">
        <p14:creationId xmlns:p14="http://schemas.microsoft.com/office/powerpoint/2010/main" val="13301143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4"/>
            <a:ext cx="9144000" cy="1726854"/>
          </a:xfrm>
        </p:spPr>
        <p:txBody>
          <a:bodyPr>
            <a:normAutofit fontScale="90000"/>
          </a:bodyPr>
          <a:lstStyle/>
          <a:p>
            <a:r>
              <a:rPr lang="en-US" dirty="0" smtClean="0">
                <a:solidFill>
                  <a:schemeClr val="bg1"/>
                </a:solidFill>
              </a:rPr>
              <a:t>From </a:t>
            </a:r>
            <a:r>
              <a:rPr lang="en-US" dirty="0" err="1" smtClean="0">
                <a:solidFill>
                  <a:schemeClr val="bg1"/>
                </a:solidFill>
              </a:rPr>
              <a:t>Perceptrons</a:t>
            </a:r>
            <a:r>
              <a:rPr lang="en-US" dirty="0" smtClean="0">
                <a:solidFill>
                  <a:schemeClr val="bg1"/>
                </a:solidFill>
              </a:rPr>
              <a:t> to Multi-Layer Networks</a:t>
            </a:r>
            <a:endParaRPr lang="en-US" dirty="0">
              <a:solidFill>
                <a:schemeClr val="bg1"/>
              </a:solidFill>
            </a:endParaRPr>
          </a:p>
        </p:txBody>
      </p:sp>
      <p:sp>
        <p:nvSpPr>
          <p:cNvPr id="3" name="Subtitle 2"/>
          <p:cNvSpPr>
            <a:spLocks noGrp="1"/>
          </p:cNvSpPr>
          <p:nvPr>
            <p:ph type="subTitle" idx="1"/>
          </p:nvPr>
        </p:nvSpPr>
        <p:spPr/>
        <p:txBody>
          <a:bodyPr/>
          <a:lstStyle/>
          <a:p>
            <a:r>
              <a:rPr lang="en-US" dirty="0" smtClean="0"/>
              <a:t>CS</a:t>
            </a:r>
            <a:r>
              <a:rPr lang="en-US" dirty="0" smtClean="0">
                <a:solidFill>
                  <a:schemeClr val="bg1"/>
                </a:solidFill>
              </a:rPr>
              <a:t>CSCI 3202, Fall 2017</a:t>
            </a:r>
          </a:p>
          <a:p>
            <a:r>
              <a:rPr lang="en-US" dirty="0" smtClean="0">
                <a:solidFill>
                  <a:schemeClr val="bg1"/>
                </a:solidFill>
              </a:rPr>
              <a:t>Prof. Mike Eisenberg</a:t>
            </a:r>
          </a:p>
          <a:p>
            <a:r>
              <a:rPr lang="en-US" i="1" dirty="0" err="1" smtClean="0">
                <a:solidFill>
                  <a:schemeClr val="bg1"/>
                </a:solidFill>
              </a:rPr>
              <a:t>duck@cs.colorado.edu</a:t>
            </a:r>
            <a:endParaRPr lang="en-US" i="1" dirty="0" smtClean="0">
              <a:solidFill>
                <a:schemeClr val="bg1"/>
              </a:solidFill>
            </a:endParaRPr>
          </a:p>
        </p:txBody>
      </p:sp>
    </p:spTree>
    <p:extLst>
      <p:ext uri="{BB962C8B-B14F-4D97-AF65-F5344CB8AC3E}">
        <p14:creationId xmlns:p14="http://schemas.microsoft.com/office/powerpoint/2010/main" val="16593026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66242" y="303308"/>
            <a:ext cx="4459514" cy="1325563"/>
          </a:xfrm>
        </p:spPr>
        <p:txBody>
          <a:bodyPr/>
          <a:lstStyle/>
          <a:p>
            <a:r>
              <a:rPr lang="mr-IN" dirty="0" err="1">
                <a:solidFill>
                  <a:schemeClr val="bg1"/>
                </a:solidFill>
              </a:rPr>
              <a:t>g</a:t>
            </a:r>
            <a:r>
              <a:rPr lang="mr-IN" dirty="0">
                <a:solidFill>
                  <a:schemeClr val="bg1"/>
                </a:solidFill>
              </a:rPr>
              <a:t>(</a:t>
            </a:r>
            <a:r>
              <a:rPr lang="mr-IN" dirty="0" err="1">
                <a:solidFill>
                  <a:schemeClr val="bg1"/>
                </a:solidFill>
              </a:rPr>
              <a:t>in</a:t>
            </a:r>
            <a:r>
              <a:rPr lang="mr-IN" dirty="0">
                <a:solidFill>
                  <a:schemeClr val="bg1"/>
                </a:solidFill>
              </a:rPr>
              <a:t>) =  1/(1+e</a:t>
            </a:r>
            <a:r>
              <a:rPr lang="mr-IN" baseline="30000" dirty="0">
                <a:solidFill>
                  <a:schemeClr val="bg1"/>
                </a:solidFill>
              </a:rPr>
              <a:t>-in</a:t>
            </a:r>
            <a:r>
              <a:rPr lang="mr-IN" dirty="0">
                <a:solidFill>
                  <a:schemeClr val="bg1"/>
                </a:solidFill>
              </a:rPr>
              <a:t>) </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3810000" y="1968903"/>
            <a:ext cx="4572000" cy="2489200"/>
          </a:xfrm>
          <a:prstGeom prst="rect">
            <a:avLst/>
          </a:prstGeom>
        </p:spPr>
      </p:pic>
      <p:sp>
        <p:nvSpPr>
          <p:cNvPr id="6" name="TextBox 5"/>
          <p:cNvSpPr txBox="1"/>
          <p:nvPr/>
        </p:nvSpPr>
        <p:spPr>
          <a:xfrm>
            <a:off x="6095999" y="4705802"/>
            <a:ext cx="301686" cy="369332"/>
          </a:xfrm>
          <a:prstGeom prst="rect">
            <a:avLst/>
          </a:prstGeom>
          <a:noFill/>
        </p:spPr>
        <p:txBody>
          <a:bodyPr wrap="none" rtlCol="0">
            <a:spAutoFit/>
          </a:bodyPr>
          <a:lstStyle/>
          <a:p>
            <a:r>
              <a:rPr lang="en-US" smtClean="0">
                <a:solidFill>
                  <a:schemeClr val="bg1"/>
                </a:solidFill>
              </a:rPr>
              <a:t>0</a:t>
            </a:r>
            <a:endParaRPr lang="en-US">
              <a:solidFill>
                <a:schemeClr val="bg1"/>
              </a:solidFill>
            </a:endParaRPr>
          </a:p>
        </p:txBody>
      </p:sp>
      <p:sp>
        <p:nvSpPr>
          <p:cNvPr id="7" name="TextBox 6"/>
          <p:cNvSpPr txBox="1"/>
          <p:nvPr/>
        </p:nvSpPr>
        <p:spPr>
          <a:xfrm>
            <a:off x="3178629" y="4088771"/>
            <a:ext cx="301686" cy="369332"/>
          </a:xfrm>
          <a:prstGeom prst="rect">
            <a:avLst/>
          </a:prstGeom>
          <a:noFill/>
        </p:spPr>
        <p:txBody>
          <a:bodyPr wrap="none" rtlCol="0">
            <a:spAutoFit/>
          </a:bodyPr>
          <a:lstStyle/>
          <a:p>
            <a:r>
              <a:rPr lang="en-US" smtClean="0">
                <a:solidFill>
                  <a:schemeClr val="bg1"/>
                </a:solidFill>
              </a:rPr>
              <a:t>0</a:t>
            </a:r>
            <a:endParaRPr lang="en-US">
              <a:solidFill>
                <a:schemeClr val="bg1"/>
              </a:solidFill>
            </a:endParaRPr>
          </a:p>
        </p:txBody>
      </p:sp>
      <p:sp>
        <p:nvSpPr>
          <p:cNvPr id="8" name="TextBox 7"/>
          <p:cNvSpPr txBox="1"/>
          <p:nvPr/>
        </p:nvSpPr>
        <p:spPr>
          <a:xfrm>
            <a:off x="5900593" y="5138167"/>
            <a:ext cx="994183" cy="369332"/>
          </a:xfrm>
          <a:prstGeom prst="rect">
            <a:avLst/>
          </a:prstGeom>
          <a:noFill/>
        </p:spPr>
        <p:txBody>
          <a:bodyPr wrap="none" rtlCol="0">
            <a:spAutoFit/>
          </a:bodyPr>
          <a:lstStyle/>
          <a:p>
            <a:r>
              <a:rPr lang="en-US" smtClean="0">
                <a:solidFill>
                  <a:schemeClr val="bg1"/>
                </a:solidFill>
              </a:rPr>
              <a:t>Input </a:t>
            </a:r>
            <a:r>
              <a:rPr lang="en-US" smtClean="0">
                <a:solidFill>
                  <a:schemeClr val="bg1"/>
                </a:solidFill>
                <a:sym typeface="Wingdings"/>
              </a:rPr>
              <a:t></a:t>
            </a:r>
            <a:endParaRPr lang="en-US">
              <a:solidFill>
                <a:schemeClr val="bg1"/>
              </a:solidFill>
            </a:endParaRPr>
          </a:p>
        </p:txBody>
      </p:sp>
      <p:sp>
        <p:nvSpPr>
          <p:cNvPr id="9" name="TextBox 8"/>
          <p:cNvSpPr txBox="1"/>
          <p:nvPr/>
        </p:nvSpPr>
        <p:spPr>
          <a:xfrm>
            <a:off x="2623990" y="3028837"/>
            <a:ext cx="856325" cy="369332"/>
          </a:xfrm>
          <a:prstGeom prst="rect">
            <a:avLst/>
          </a:prstGeom>
          <a:noFill/>
        </p:spPr>
        <p:txBody>
          <a:bodyPr wrap="none" rtlCol="0">
            <a:spAutoFit/>
          </a:bodyPr>
          <a:lstStyle/>
          <a:p>
            <a:r>
              <a:rPr lang="en-US" smtClean="0">
                <a:solidFill>
                  <a:schemeClr val="bg1"/>
                </a:solidFill>
              </a:rPr>
              <a:t>Output</a:t>
            </a:r>
            <a:endParaRPr lang="en-US">
              <a:solidFill>
                <a:schemeClr val="bg1"/>
              </a:solidFill>
            </a:endParaRPr>
          </a:p>
        </p:txBody>
      </p:sp>
      <p:sp>
        <p:nvSpPr>
          <p:cNvPr id="10" name="TextBox 9"/>
          <p:cNvSpPr txBox="1"/>
          <p:nvPr/>
        </p:nvSpPr>
        <p:spPr>
          <a:xfrm>
            <a:off x="3178629" y="1968903"/>
            <a:ext cx="301686" cy="369332"/>
          </a:xfrm>
          <a:prstGeom prst="rect">
            <a:avLst/>
          </a:prstGeom>
          <a:noFill/>
        </p:spPr>
        <p:txBody>
          <a:bodyPr wrap="none" rtlCol="0">
            <a:spAutoFit/>
          </a:bodyPr>
          <a:lstStyle/>
          <a:p>
            <a:r>
              <a:rPr lang="en-US">
                <a:solidFill>
                  <a:schemeClr val="bg1"/>
                </a:solidFill>
              </a:rPr>
              <a:t>1</a:t>
            </a:r>
          </a:p>
        </p:txBody>
      </p:sp>
      <p:sp>
        <p:nvSpPr>
          <p:cNvPr id="11" name="TextBox 10"/>
          <p:cNvSpPr txBox="1"/>
          <p:nvPr/>
        </p:nvSpPr>
        <p:spPr>
          <a:xfrm>
            <a:off x="4982798" y="5755198"/>
            <a:ext cx="2829774" cy="523220"/>
          </a:xfrm>
          <a:prstGeom prst="rect">
            <a:avLst/>
          </a:prstGeom>
          <a:noFill/>
        </p:spPr>
        <p:txBody>
          <a:bodyPr wrap="square" rtlCol="0">
            <a:spAutoFit/>
          </a:bodyPr>
          <a:lstStyle/>
          <a:p>
            <a:r>
              <a:rPr lang="mr-IN" sz="2800" dirty="0">
                <a:solidFill>
                  <a:schemeClr val="bg1"/>
                </a:solidFill>
              </a:rPr>
              <a:t> </a:t>
            </a:r>
            <a:r>
              <a:rPr lang="mr-IN" sz="2800" dirty="0" err="1">
                <a:solidFill>
                  <a:schemeClr val="bg1"/>
                </a:solidFill>
              </a:rPr>
              <a:t>g</a:t>
            </a:r>
            <a:r>
              <a:rPr lang="mr-IN" sz="2800" dirty="0">
                <a:solidFill>
                  <a:schemeClr val="bg1"/>
                </a:solidFill>
              </a:rPr>
              <a:t>’(</a:t>
            </a:r>
            <a:r>
              <a:rPr lang="mr-IN" sz="2800" dirty="0" err="1">
                <a:solidFill>
                  <a:schemeClr val="bg1"/>
                </a:solidFill>
              </a:rPr>
              <a:t>in</a:t>
            </a:r>
            <a:r>
              <a:rPr lang="mr-IN" sz="2800" dirty="0">
                <a:solidFill>
                  <a:schemeClr val="bg1"/>
                </a:solidFill>
              </a:rPr>
              <a:t>) = </a:t>
            </a:r>
            <a:r>
              <a:rPr lang="mr-IN" sz="2800" dirty="0" err="1">
                <a:solidFill>
                  <a:schemeClr val="bg1"/>
                </a:solidFill>
              </a:rPr>
              <a:t>g</a:t>
            </a:r>
            <a:r>
              <a:rPr lang="mr-IN" sz="2800" dirty="0">
                <a:solidFill>
                  <a:schemeClr val="bg1"/>
                </a:solidFill>
              </a:rPr>
              <a:t>(1- </a:t>
            </a:r>
            <a:r>
              <a:rPr lang="mr-IN" sz="2800" dirty="0" err="1">
                <a:solidFill>
                  <a:schemeClr val="bg1"/>
                </a:solidFill>
              </a:rPr>
              <a:t>g</a:t>
            </a:r>
            <a:r>
              <a:rPr lang="mr-IN" sz="2800" dirty="0">
                <a:solidFill>
                  <a:schemeClr val="bg1"/>
                </a:solidFill>
              </a:rPr>
              <a:t>) </a:t>
            </a:r>
            <a:endParaRPr lang="en-US" sz="2800" dirty="0">
              <a:solidFill>
                <a:schemeClr val="bg1"/>
              </a:solidFill>
            </a:endParaRPr>
          </a:p>
        </p:txBody>
      </p:sp>
    </p:spTree>
    <p:extLst>
      <p:ext uri="{BB962C8B-B14F-4D97-AF65-F5344CB8AC3E}">
        <p14:creationId xmlns:p14="http://schemas.microsoft.com/office/powerpoint/2010/main" val="182964011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What </a:t>
            </a:r>
            <a:r>
              <a:rPr lang="en-US" i="1" dirty="0" smtClean="0">
                <a:solidFill>
                  <a:schemeClr val="bg1"/>
                </a:solidFill>
              </a:rPr>
              <a:t>Can’t</a:t>
            </a:r>
            <a:r>
              <a:rPr lang="en-US" dirty="0" smtClean="0">
                <a:solidFill>
                  <a:schemeClr val="bg1"/>
                </a:solidFill>
              </a:rPr>
              <a:t> a Perceptron Learn?</a:t>
            </a:r>
            <a:endParaRPr lang="en-US" dirty="0">
              <a:solidFill>
                <a:schemeClr val="bg1"/>
              </a:solidFill>
            </a:endParaRPr>
          </a:p>
        </p:txBody>
      </p:sp>
      <p:sp>
        <p:nvSpPr>
          <p:cNvPr id="3" name="Content Placeholder 2"/>
          <p:cNvSpPr>
            <a:spLocks noGrp="1"/>
          </p:cNvSpPr>
          <p:nvPr>
            <p:ph idx="1"/>
          </p:nvPr>
        </p:nvSpPr>
        <p:spPr/>
        <p:txBody>
          <a:bodyPr/>
          <a:lstStyle/>
          <a:p>
            <a:pPr eaLnBrk="0" fontAlgn="base" hangingPunct="0"/>
            <a:r>
              <a:rPr lang="en-US" dirty="0">
                <a:solidFill>
                  <a:schemeClr val="bg1"/>
                </a:solidFill>
              </a:rPr>
              <a:t>Consider the XOR function. Suppose we want a two-input perceptron, with inputs A and B, that can output 1 when A </a:t>
            </a:r>
            <a:r>
              <a:rPr lang="en-US" dirty="0" err="1">
                <a:solidFill>
                  <a:schemeClr val="bg1"/>
                </a:solidFill>
              </a:rPr>
              <a:t>xor</a:t>
            </a:r>
            <a:r>
              <a:rPr lang="en-US" dirty="0">
                <a:solidFill>
                  <a:schemeClr val="bg1"/>
                </a:solidFill>
              </a:rPr>
              <a:t> B, and outputs 0 otherwise.</a:t>
            </a:r>
          </a:p>
          <a:p>
            <a:pPr eaLnBrk="0" fontAlgn="base" hangingPunct="0"/>
            <a:r>
              <a:rPr lang="en-US" dirty="0">
                <a:solidFill>
                  <a:schemeClr val="bg1"/>
                </a:solidFill>
              </a:rPr>
              <a:t>Since our perceptron outputs a 0 when both A and B are 0, and since increasing A </a:t>
            </a:r>
            <a:r>
              <a:rPr lang="en-US" i="1" dirty="0">
                <a:solidFill>
                  <a:schemeClr val="bg1"/>
                </a:solidFill>
              </a:rPr>
              <a:t>alone</a:t>
            </a:r>
            <a:r>
              <a:rPr lang="en-US" dirty="0">
                <a:solidFill>
                  <a:schemeClr val="bg1"/>
                </a:solidFill>
              </a:rPr>
              <a:t> changes the output to 1, the edge weight on A must be positive…</a:t>
            </a:r>
            <a:endParaRPr lang="en-US" i="1" dirty="0">
              <a:solidFill>
                <a:schemeClr val="bg1"/>
              </a:solidFill>
            </a:endParaRPr>
          </a:p>
          <a:p>
            <a:endParaRPr lang="en-US" dirty="0"/>
          </a:p>
        </p:txBody>
      </p:sp>
    </p:spTree>
    <p:extLst>
      <p:ext uri="{BB962C8B-B14F-4D97-AF65-F5344CB8AC3E}">
        <p14:creationId xmlns:p14="http://schemas.microsoft.com/office/powerpoint/2010/main" val="15877760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What </a:t>
            </a:r>
            <a:r>
              <a:rPr lang="en-US" i="1" dirty="0" smtClean="0">
                <a:solidFill>
                  <a:schemeClr val="bg1"/>
                </a:solidFill>
              </a:rPr>
              <a:t>Can’t </a:t>
            </a:r>
            <a:r>
              <a:rPr lang="en-US" dirty="0" smtClean="0">
                <a:solidFill>
                  <a:schemeClr val="bg1"/>
                </a:solidFill>
              </a:rPr>
              <a:t>a Perceptron Learn?</a:t>
            </a:r>
            <a:endParaRPr lang="en-US" dirty="0">
              <a:solidFill>
                <a:schemeClr val="bg1"/>
              </a:solidFill>
            </a:endParaRPr>
          </a:p>
        </p:txBody>
      </p:sp>
      <p:sp>
        <p:nvSpPr>
          <p:cNvPr id="3" name="Content Placeholder 2"/>
          <p:cNvSpPr>
            <a:spLocks noGrp="1"/>
          </p:cNvSpPr>
          <p:nvPr>
            <p:ph idx="1"/>
          </p:nvPr>
        </p:nvSpPr>
        <p:spPr/>
        <p:txBody>
          <a:bodyPr/>
          <a:lstStyle/>
          <a:p>
            <a:pPr eaLnBrk="0" fontAlgn="base" hangingPunct="0"/>
            <a:r>
              <a:rPr lang="en-US" dirty="0">
                <a:solidFill>
                  <a:schemeClr val="bg1"/>
                </a:solidFill>
              </a:rPr>
              <a:t>By similar considerations, the edge weight on B must also be positive…</a:t>
            </a:r>
          </a:p>
          <a:p>
            <a:pPr eaLnBrk="0" fontAlgn="base" hangingPunct="0"/>
            <a:r>
              <a:rPr lang="en-US" dirty="0">
                <a:solidFill>
                  <a:schemeClr val="bg1"/>
                </a:solidFill>
              </a:rPr>
              <a:t>But then suppose we increase A to get the perceptron </a:t>
            </a:r>
            <a:r>
              <a:rPr lang="en-US">
                <a:solidFill>
                  <a:schemeClr val="bg1"/>
                </a:solidFill>
              </a:rPr>
              <a:t>to </a:t>
            </a:r>
            <a:r>
              <a:rPr lang="en-US" smtClean="0">
                <a:solidFill>
                  <a:schemeClr val="bg1"/>
                </a:solidFill>
              </a:rPr>
              <a:t>output </a:t>
            </a:r>
            <a:r>
              <a:rPr lang="en-US" dirty="0">
                <a:solidFill>
                  <a:schemeClr val="bg1"/>
                </a:solidFill>
              </a:rPr>
              <a:t>1, and</a:t>
            </a:r>
            <a:r>
              <a:rPr lang="en-US" i="1" dirty="0">
                <a:solidFill>
                  <a:schemeClr val="bg1"/>
                </a:solidFill>
              </a:rPr>
              <a:t> then </a:t>
            </a:r>
            <a:r>
              <a:rPr lang="en-US" dirty="0">
                <a:solidFill>
                  <a:schemeClr val="bg1"/>
                </a:solidFill>
              </a:rPr>
              <a:t>increase B. The total input to the perceptron’s output neuron must be increasing, but it has to change from 1 to 0! </a:t>
            </a:r>
          </a:p>
          <a:p>
            <a:endParaRPr lang="en-US" dirty="0"/>
          </a:p>
        </p:txBody>
      </p:sp>
    </p:spTree>
    <p:extLst>
      <p:ext uri="{BB962C8B-B14F-4D97-AF65-F5344CB8AC3E}">
        <p14:creationId xmlns:p14="http://schemas.microsoft.com/office/powerpoint/2010/main" val="1441336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Multi-Layer Neural Networks</a:t>
            </a:r>
            <a:endParaRPr lang="en-US" dirty="0">
              <a:solidFill>
                <a:schemeClr val="bg1"/>
              </a:solidFill>
            </a:endParaRPr>
          </a:p>
        </p:txBody>
      </p:sp>
      <p:sp>
        <p:nvSpPr>
          <p:cNvPr id="3" name="Content Placeholder 2"/>
          <p:cNvSpPr>
            <a:spLocks noGrp="1"/>
          </p:cNvSpPr>
          <p:nvPr>
            <p:ph idx="1"/>
          </p:nvPr>
        </p:nvSpPr>
        <p:spPr/>
        <p:txBody>
          <a:bodyPr/>
          <a:lstStyle/>
          <a:p>
            <a:pPr marL="0" indent="0">
              <a:buNone/>
            </a:pPr>
            <a:endParaRPr lang="en-US" dirty="0">
              <a:solidFill>
                <a:schemeClr val="bg1"/>
              </a:solidFill>
            </a:endParaRPr>
          </a:p>
          <a:p>
            <a:pPr marL="0" indent="0">
              <a:buNone/>
            </a:pPr>
            <a:r>
              <a:rPr lang="en-US" dirty="0" smtClean="0">
                <a:solidFill>
                  <a:schemeClr val="bg1"/>
                </a:solidFill>
              </a:rPr>
              <a:t>Now</a:t>
            </a:r>
            <a:r>
              <a:rPr lang="en-US" dirty="0">
                <a:solidFill>
                  <a:schemeClr val="bg1"/>
                </a:solidFill>
              </a:rPr>
              <a:t>, we expand our network architecture so that it has several (or more) layers of neural elements. We think of the layers as numbered in columns left to right, with the leftmost layer as “layer 1” (input) and the rightmost layer as “layer n” (output).</a:t>
            </a:r>
          </a:p>
          <a:p>
            <a:endParaRPr lang="en-US" dirty="0"/>
          </a:p>
        </p:txBody>
      </p:sp>
    </p:spTree>
    <p:extLst>
      <p:ext uri="{BB962C8B-B14F-4D97-AF65-F5344CB8AC3E}">
        <p14:creationId xmlns:p14="http://schemas.microsoft.com/office/powerpoint/2010/main" val="9487096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mtClean="0">
                <a:solidFill>
                  <a:schemeClr val="bg1"/>
                </a:solidFill>
              </a:rPr>
              <a:t>Adjusting Weights for Multilayer Networks</a:t>
            </a:r>
            <a:endParaRPr lang="en-US">
              <a:solidFill>
                <a:schemeClr val="bg1"/>
              </a:solidFill>
            </a:endParaRPr>
          </a:p>
        </p:txBody>
      </p:sp>
      <p:sp>
        <p:nvSpPr>
          <p:cNvPr id="3" name="Content Placeholder 2"/>
          <p:cNvSpPr>
            <a:spLocks noGrp="1"/>
          </p:cNvSpPr>
          <p:nvPr>
            <p:ph idx="1"/>
          </p:nvPr>
        </p:nvSpPr>
        <p:spPr/>
        <p:txBody>
          <a:bodyPr>
            <a:normAutofit fontScale="92500"/>
          </a:bodyPr>
          <a:lstStyle/>
          <a:p>
            <a:pPr marL="0" indent="0" fontAlgn="base">
              <a:buNone/>
            </a:pPr>
            <a:r>
              <a:rPr lang="en-US" dirty="0">
                <a:solidFill>
                  <a:schemeClr val="bg1"/>
                </a:solidFill>
              </a:rPr>
              <a:t>Here’s the perceptron rule, again:</a:t>
            </a:r>
          </a:p>
          <a:p>
            <a:pPr marL="0" indent="0" fontAlgn="base">
              <a:buNone/>
            </a:pPr>
            <a:r>
              <a:rPr lang="en-US" dirty="0" smtClean="0">
                <a:solidFill>
                  <a:schemeClr val="bg1"/>
                </a:solidFill>
              </a:rPr>
              <a:t>	</a:t>
            </a:r>
            <a:r>
              <a:rPr lang="en-US" dirty="0" err="1" smtClean="0">
                <a:solidFill>
                  <a:schemeClr val="bg1"/>
                </a:solidFill>
              </a:rPr>
              <a:t>W</a:t>
            </a:r>
            <a:r>
              <a:rPr lang="en-US" baseline="-25000" dirty="0" err="1" smtClean="0">
                <a:solidFill>
                  <a:schemeClr val="bg1"/>
                </a:solidFill>
              </a:rPr>
              <a:t>j</a:t>
            </a:r>
            <a:r>
              <a:rPr lang="en-US" dirty="0" smtClean="0">
                <a:solidFill>
                  <a:schemeClr val="bg1"/>
                </a:solidFill>
              </a:rPr>
              <a:t>  </a:t>
            </a:r>
            <a:r>
              <a:rPr lang="en-US" dirty="0">
                <a:solidFill>
                  <a:schemeClr val="bg1"/>
                </a:solidFill>
              </a:rPr>
              <a:t>&lt;---- </a:t>
            </a:r>
            <a:r>
              <a:rPr lang="en-US" dirty="0" err="1">
                <a:solidFill>
                  <a:schemeClr val="bg1"/>
                </a:solidFill>
              </a:rPr>
              <a:t>W</a:t>
            </a:r>
            <a:r>
              <a:rPr lang="en-US" baseline="-25000" dirty="0" err="1">
                <a:solidFill>
                  <a:schemeClr val="bg1"/>
                </a:solidFill>
              </a:rPr>
              <a:t>j</a:t>
            </a:r>
            <a:r>
              <a:rPr lang="en-US" dirty="0">
                <a:solidFill>
                  <a:schemeClr val="bg1"/>
                </a:solidFill>
              </a:rPr>
              <a:t> + </a:t>
            </a:r>
            <a:r>
              <a:rPr lang="en-US" dirty="0" smtClean="0">
                <a:solidFill>
                  <a:schemeClr val="bg1"/>
                </a:solidFill>
              </a:rPr>
              <a:t>(</a:t>
            </a:r>
            <a:r>
              <a:rPr lang="en-US" dirty="0">
                <a:solidFill>
                  <a:schemeClr val="bg1"/>
                </a:solidFill>
              </a:rPr>
              <a:t>⍺</a:t>
            </a:r>
            <a:r>
              <a:rPr lang="en-US" dirty="0" smtClean="0">
                <a:solidFill>
                  <a:schemeClr val="bg1"/>
                </a:solidFill>
              </a:rPr>
              <a:t>  </a:t>
            </a:r>
            <a:r>
              <a:rPr lang="en-US" dirty="0">
                <a:solidFill>
                  <a:schemeClr val="bg1"/>
                </a:solidFill>
              </a:rPr>
              <a:t>Err  g’(in)   </a:t>
            </a:r>
            <a:r>
              <a:rPr lang="en-US" dirty="0" err="1">
                <a:solidFill>
                  <a:schemeClr val="bg1"/>
                </a:solidFill>
              </a:rPr>
              <a:t>x</a:t>
            </a:r>
            <a:r>
              <a:rPr lang="en-US" baseline="-25000" dirty="0" err="1">
                <a:solidFill>
                  <a:schemeClr val="bg1"/>
                </a:solidFill>
              </a:rPr>
              <a:t>j</a:t>
            </a:r>
            <a:r>
              <a:rPr lang="en-US" dirty="0">
                <a:solidFill>
                  <a:schemeClr val="bg1"/>
                </a:solidFill>
              </a:rPr>
              <a:t> )</a:t>
            </a:r>
          </a:p>
          <a:p>
            <a:pPr marL="0" indent="0" fontAlgn="base">
              <a:buNone/>
            </a:pPr>
            <a:r>
              <a:rPr lang="en-US" dirty="0" smtClean="0">
                <a:solidFill>
                  <a:schemeClr val="bg1"/>
                </a:solidFill>
              </a:rPr>
              <a:t>Note </a:t>
            </a:r>
            <a:r>
              <a:rPr lang="en-US" dirty="0">
                <a:solidFill>
                  <a:schemeClr val="bg1"/>
                </a:solidFill>
              </a:rPr>
              <a:t>that this is the update rule to adjust a weight from neuron j to an output neuron. Let’s rewrite this for our new multilayer network as:</a:t>
            </a:r>
          </a:p>
          <a:p>
            <a:pPr marL="0" indent="0" fontAlgn="base">
              <a:buNone/>
            </a:pPr>
            <a:r>
              <a:rPr lang="en-US" dirty="0" smtClean="0">
                <a:solidFill>
                  <a:schemeClr val="bg1"/>
                </a:solidFill>
              </a:rPr>
              <a:t>	</a:t>
            </a:r>
            <a:r>
              <a:rPr lang="en-US" dirty="0" err="1" smtClean="0">
                <a:solidFill>
                  <a:schemeClr val="bg1"/>
                </a:solidFill>
              </a:rPr>
              <a:t>W</a:t>
            </a:r>
            <a:r>
              <a:rPr lang="en-US" baseline="-25000" dirty="0" err="1" smtClean="0">
                <a:solidFill>
                  <a:schemeClr val="bg1"/>
                </a:solidFill>
              </a:rPr>
              <a:t>j</a:t>
            </a:r>
            <a:r>
              <a:rPr lang="en-US" baseline="-25000" dirty="0" smtClean="0">
                <a:solidFill>
                  <a:schemeClr val="bg1"/>
                </a:solidFill>
              </a:rPr>
              <a:t>-</a:t>
            </a:r>
            <a:r>
              <a:rPr lang="en-US" baseline="-25000" dirty="0">
                <a:solidFill>
                  <a:schemeClr val="bg1"/>
                </a:solidFill>
              </a:rPr>
              <a:t>-&gt;k</a:t>
            </a:r>
            <a:r>
              <a:rPr lang="en-US" dirty="0">
                <a:solidFill>
                  <a:schemeClr val="bg1"/>
                </a:solidFill>
              </a:rPr>
              <a:t>  &lt;---- </a:t>
            </a:r>
            <a:r>
              <a:rPr lang="en-US" dirty="0" err="1">
                <a:solidFill>
                  <a:schemeClr val="bg1"/>
                </a:solidFill>
              </a:rPr>
              <a:t>W</a:t>
            </a:r>
            <a:r>
              <a:rPr lang="en-US" baseline="-25000" dirty="0" err="1">
                <a:solidFill>
                  <a:schemeClr val="bg1"/>
                </a:solidFill>
              </a:rPr>
              <a:t>j</a:t>
            </a:r>
            <a:r>
              <a:rPr lang="en-US" baseline="-25000" dirty="0">
                <a:solidFill>
                  <a:schemeClr val="bg1"/>
                </a:solidFill>
              </a:rPr>
              <a:t>--&gt;k</a:t>
            </a:r>
            <a:r>
              <a:rPr lang="en-US" dirty="0">
                <a:solidFill>
                  <a:schemeClr val="bg1"/>
                </a:solidFill>
              </a:rPr>
              <a:t> + </a:t>
            </a:r>
            <a:r>
              <a:rPr lang="en-US" dirty="0" smtClean="0">
                <a:solidFill>
                  <a:schemeClr val="bg1"/>
                </a:solidFill>
              </a:rPr>
              <a:t>(</a:t>
            </a:r>
            <a:r>
              <a:rPr lang="en-US" dirty="0">
                <a:solidFill>
                  <a:schemeClr val="bg1"/>
                </a:solidFill>
              </a:rPr>
              <a:t>⍺</a:t>
            </a:r>
            <a:r>
              <a:rPr lang="en-US" dirty="0" smtClean="0">
                <a:solidFill>
                  <a:schemeClr val="bg1"/>
                </a:solidFill>
              </a:rPr>
              <a:t>  𝚫</a:t>
            </a:r>
            <a:r>
              <a:rPr lang="en-US" baseline="-25000" dirty="0" smtClean="0">
                <a:solidFill>
                  <a:schemeClr val="bg1"/>
                </a:solidFill>
              </a:rPr>
              <a:t>k</a:t>
            </a:r>
            <a:r>
              <a:rPr lang="en-US" dirty="0" smtClean="0">
                <a:solidFill>
                  <a:schemeClr val="bg1"/>
                </a:solidFill>
              </a:rPr>
              <a:t>   </a:t>
            </a:r>
            <a:r>
              <a:rPr lang="en-US" dirty="0" err="1">
                <a:solidFill>
                  <a:schemeClr val="bg1"/>
                </a:solidFill>
              </a:rPr>
              <a:t>a</a:t>
            </a:r>
            <a:r>
              <a:rPr lang="en-US" baseline="-25000" dirty="0" err="1">
                <a:solidFill>
                  <a:schemeClr val="bg1"/>
                </a:solidFill>
              </a:rPr>
              <a:t>j</a:t>
            </a:r>
            <a:r>
              <a:rPr lang="en-US" dirty="0">
                <a:solidFill>
                  <a:schemeClr val="bg1"/>
                </a:solidFill>
              </a:rPr>
              <a:t> </a:t>
            </a:r>
            <a:r>
              <a:rPr lang="en-US" dirty="0" smtClean="0">
                <a:solidFill>
                  <a:schemeClr val="bg1"/>
                </a:solidFill>
              </a:rPr>
              <a:t>)</a:t>
            </a:r>
            <a:endParaRPr lang="en-US" dirty="0">
              <a:solidFill>
                <a:schemeClr val="bg1"/>
              </a:solidFill>
            </a:endParaRPr>
          </a:p>
          <a:p>
            <a:pPr marL="0" indent="0" fontAlgn="base">
              <a:buNone/>
            </a:pPr>
            <a:r>
              <a:rPr lang="en-US" dirty="0" smtClean="0">
                <a:solidFill>
                  <a:schemeClr val="bg1"/>
                </a:solidFill>
              </a:rPr>
              <a:t>That </a:t>
            </a:r>
            <a:r>
              <a:rPr lang="en-US" dirty="0">
                <a:solidFill>
                  <a:schemeClr val="bg1"/>
                </a:solidFill>
              </a:rPr>
              <a:t>is, we call the output neuron k and we combine the error term and the derivative-at-k term into one symbol, </a:t>
            </a:r>
            <a:r>
              <a:rPr lang="en-US" dirty="0" smtClean="0">
                <a:solidFill>
                  <a:schemeClr val="bg1"/>
                </a:solidFill>
              </a:rPr>
              <a:t>𝚫. </a:t>
            </a:r>
            <a:r>
              <a:rPr lang="en-US" dirty="0">
                <a:solidFill>
                  <a:schemeClr val="bg1"/>
                </a:solidFill>
              </a:rPr>
              <a:t>We also </a:t>
            </a:r>
            <a:r>
              <a:rPr lang="en-US" dirty="0" err="1">
                <a:solidFill>
                  <a:schemeClr val="bg1"/>
                </a:solidFill>
              </a:rPr>
              <a:t>relabel</a:t>
            </a:r>
            <a:r>
              <a:rPr lang="en-US" dirty="0">
                <a:solidFill>
                  <a:schemeClr val="bg1"/>
                </a:solidFill>
              </a:rPr>
              <a:t> the output coming from neuron j as </a:t>
            </a:r>
            <a:r>
              <a:rPr lang="en-US" dirty="0" err="1">
                <a:solidFill>
                  <a:schemeClr val="bg1"/>
                </a:solidFill>
              </a:rPr>
              <a:t>a</a:t>
            </a:r>
            <a:r>
              <a:rPr lang="en-US" baseline="-25000" dirty="0" err="1">
                <a:solidFill>
                  <a:schemeClr val="bg1"/>
                </a:solidFill>
              </a:rPr>
              <a:t>j</a:t>
            </a:r>
            <a:r>
              <a:rPr lang="en-US" dirty="0">
                <a:solidFill>
                  <a:schemeClr val="bg1"/>
                </a:solidFill>
              </a:rPr>
              <a:t>. Think of the </a:t>
            </a:r>
            <a:r>
              <a:rPr lang="en-US" dirty="0" smtClean="0">
                <a:solidFill>
                  <a:schemeClr val="bg1"/>
                </a:solidFill>
              </a:rPr>
              <a:t>𝚫 term </a:t>
            </a:r>
            <a:r>
              <a:rPr lang="en-US" dirty="0">
                <a:solidFill>
                  <a:schemeClr val="bg1"/>
                </a:solidFill>
              </a:rPr>
              <a:t>as “how much node k wants its output to change”. For an output node, this is just the product of the error at k and the rate at which error changes for a small change in input at k.</a:t>
            </a:r>
          </a:p>
          <a:p>
            <a:endParaRPr lang="en-US" dirty="0"/>
          </a:p>
        </p:txBody>
      </p:sp>
    </p:spTree>
    <p:extLst>
      <p:ext uri="{BB962C8B-B14F-4D97-AF65-F5344CB8AC3E}">
        <p14:creationId xmlns:p14="http://schemas.microsoft.com/office/powerpoint/2010/main" val="18860688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How much does a hidden node want to change its output?</a:t>
            </a:r>
            <a:endParaRPr lang="en-US" dirty="0">
              <a:solidFill>
                <a:schemeClr val="bg1"/>
              </a:solidFill>
            </a:endParaRPr>
          </a:p>
        </p:txBody>
      </p:sp>
      <p:sp>
        <p:nvSpPr>
          <p:cNvPr id="3" name="Content Placeholder 2"/>
          <p:cNvSpPr>
            <a:spLocks noGrp="1"/>
          </p:cNvSpPr>
          <p:nvPr>
            <p:ph idx="1"/>
          </p:nvPr>
        </p:nvSpPr>
        <p:spPr/>
        <p:txBody>
          <a:bodyPr>
            <a:normAutofit/>
          </a:bodyPr>
          <a:lstStyle/>
          <a:p>
            <a:pPr fontAlgn="base"/>
            <a:r>
              <a:rPr lang="en-US" dirty="0">
                <a:solidFill>
                  <a:schemeClr val="bg1"/>
                </a:solidFill>
              </a:rPr>
              <a:t>Okay, what about a hidden-layer node: what should its value </a:t>
            </a:r>
            <a:r>
              <a:rPr lang="en-US" dirty="0" smtClean="0">
                <a:solidFill>
                  <a:schemeClr val="bg1"/>
                </a:solidFill>
              </a:rPr>
              <a:t>of </a:t>
            </a:r>
            <a:r>
              <a:rPr lang="en-US" dirty="0">
                <a:solidFill>
                  <a:schemeClr val="bg1"/>
                </a:solidFill>
              </a:rPr>
              <a:t>𝚫 </a:t>
            </a:r>
            <a:r>
              <a:rPr lang="en-US" dirty="0" smtClean="0">
                <a:solidFill>
                  <a:schemeClr val="bg1"/>
                </a:solidFill>
              </a:rPr>
              <a:t>be</a:t>
            </a:r>
            <a:r>
              <a:rPr lang="en-US" dirty="0">
                <a:solidFill>
                  <a:schemeClr val="bg1"/>
                </a:solidFill>
              </a:rPr>
              <a:t>? </a:t>
            </a:r>
          </a:p>
          <a:p>
            <a:pPr marL="0" indent="0" fontAlgn="base">
              <a:buNone/>
            </a:pPr>
            <a:r>
              <a:rPr lang="en-US" dirty="0">
                <a:solidFill>
                  <a:schemeClr val="bg1"/>
                </a:solidFill>
              </a:rPr>
              <a:t>It is the product of its own derivative and the weighted sum of how much its own targets “want” to change:</a:t>
            </a:r>
          </a:p>
          <a:p>
            <a:pPr marL="0" indent="0" fontAlgn="base">
              <a:buNone/>
            </a:pPr>
            <a:r>
              <a:rPr lang="en-US" dirty="0">
                <a:solidFill>
                  <a:schemeClr val="bg1"/>
                </a:solidFill>
              </a:rPr>
              <a:t>𝚫 </a:t>
            </a:r>
            <a:r>
              <a:rPr lang="en-US" baseline="-25000" dirty="0" smtClean="0">
                <a:solidFill>
                  <a:schemeClr val="bg1"/>
                </a:solidFill>
              </a:rPr>
              <a:t>j</a:t>
            </a:r>
            <a:r>
              <a:rPr lang="en-US" dirty="0" smtClean="0">
                <a:solidFill>
                  <a:schemeClr val="bg1"/>
                </a:solidFill>
              </a:rPr>
              <a:t> </a:t>
            </a:r>
            <a:r>
              <a:rPr lang="en-US" dirty="0">
                <a:solidFill>
                  <a:schemeClr val="bg1"/>
                </a:solidFill>
              </a:rPr>
              <a:t>= g’(</a:t>
            </a:r>
            <a:r>
              <a:rPr lang="en-US" dirty="0" err="1">
                <a:solidFill>
                  <a:schemeClr val="bg1"/>
                </a:solidFill>
              </a:rPr>
              <a:t>in</a:t>
            </a:r>
            <a:r>
              <a:rPr lang="en-US" baseline="-25000" dirty="0" err="1">
                <a:solidFill>
                  <a:schemeClr val="bg1"/>
                </a:solidFill>
              </a:rPr>
              <a:t>j</a:t>
            </a:r>
            <a:r>
              <a:rPr lang="en-US" dirty="0">
                <a:solidFill>
                  <a:schemeClr val="bg1"/>
                </a:solidFill>
              </a:rPr>
              <a:t>) </a:t>
            </a:r>
            <a:r>
              <a:rPr lang="en-US" dirty="0" smtClean="0">
                <a:solidFill>
                  <a:schemeClr val="bg1"/>
                </a:solidFill>
              </a:rPr>
              <a:t> </a:t>
            </a:r>
            <a:r>
              <a:rPr lang="en-US" sz="3200" dirty="0" err="1" smtClean="0">
                <a:solidFill>
                  <a:schemeClr val="bg1"/>
                </a:solidFill>
              </a:rPr>
              <a:t>Σ</a:t>
            </a:r>
            <a:r>
              <a:rPr lang="en-US" baseline="-25000" dirty="0" err="1" smtClean="0">
                <a:solidFill>
                  <a:schemeClr val="bg1"/>
                </a:solidFill>
              </a:rPr>
              <a:t>m</a:t>
            </a:r>
            <a:r>
              <a:rPr lang="en-US" dirty="0" smtClean="0">
                <a:solidFill>
                  <a:schemeClr val="bg1"/>
                </a:solidFill>
              </a:rPr>
              <a:t> </a:t>
            </a:r>
            <a:r>
              <a:rPr lang="en-US" dirty="0" err="1">
                <a:solidFill>
                  <a:schemeClr val="bg1"/>
                </a:solidFill>
              </a:rPr>
              <a:t>W</a:t>
            </a:r>
            <a:r>
              <a:rPr lang="en-US" baseline="-25000" dirty="0" err="1">
                <a:solidFill>
                  <a:schemeClr val="bg1"/>
                </a:solidFill>
              </a:rPr>
              <a:t>j</a:t>
            </a:r>
            <a:r>
              <a:rPr lang="en-US" baseline="-25000" dirty="0">
                <a:solidFill>
                  <a:schemeClr val="bg1"/>
                </a:solidFill>
              </a:rPr>
              <a:t>--&gt;m</a:t>
            </a:r>
            <a:r>
              <a:rPr lang="en-US" dirty="0">
                <a:solidFill>
                  <a:schemeClr val="bg1"/>
                </a:solidFill>
              </a:rPr>
              <a:t> 𝚫 </a:t>
            </a:r>
            <a:r>
              <a:rPr lang="en-US" baseline="-25000" dirty="0" smtClean="0">
                <a:solidFill>
                  <a:schemeClr val="bg1"/>
                </a:solidFill>
              </a:rPr>
              <a:t>m </a:t>
            </a:r>
            <a:r>
              <a:rPr lang="en-US" dirty="0">
                <a:solidFill>
                  <a:schemeClr val="bg1"/>
                </a:solidFill>
              </a:rPr>
              <a:t>= </a:t>
            </a:r>
            <a:r>
              <a:rPr lang="en-US" dirty="0" err="1">
                <a:solidFill>
                  <a:schemeClr val="bg1"/>
                </a:solidFill>
              </a:rPr>
              <a:t>a</a:t>
            </a:r>
            <a:r>
              <a:rPr lang="en-US" baseline="-25000" dirty="0" err="1">
                <a:solidFill>
                  <a:schemeClr val="bg1"/>
                </a:solidFill>
              </a:rPr>
              <a:t>j</a:t>
            </a:r>
            <a:r>
              <a:rPr lang="en-US" dirty="0">
                <a:solidFill>
                  <a:schemeClr val="bg1"/>
                </a:solidFill>
              </a:rPr>
              <a:t>(1 - </a:t>
            </a:r>
            <a:r>
              <a:rPr lang="en-US" dirty="0" err="1">
                <a:solidFill>
                  <a:schemeClr val="bg1"/>
                </a:solidFill>
              </a:rPr>
              <a:t>a</a:t>
            </a:r>
            <a:r>
              <a:rPr lang="en-US" baseline="-25000" dirty="0" err="1">
                <a:solidFill>
                  <a:schemeClr val="bg1"/>
                </a:solidFill>
              </a:rPr>
              <a:t>j</a:t>
            </a:r>
            <a:r>
              <a:rPr lang="en-US" dirty="0">
                <a:solidFill>
                  <a:schemeClr val="bg1"/>
                </a:solidFill>
              </a:rPr>
              <a:t>) </a:t>
            </a:r>
            <a:r>
              <a:rPr lang="en-US" dirty="0" smtClean="0">
                <a:solidFill>
                  <a:schemeClr val="bg1"/>
                </a:solidFill>
              </a:rPr>
              <a:t> </a:t>
            </a:r>
            <a:r>
              <a:rPr lang="en-US" sz="3200" dirty="0" err="1" smtClean="0">
                <a:solidFill>
                  <a:schemeClr val="bg1"/>
                </a:solidFill>
              </a:rPr>
              <a:t>Σ</a:t>
            </a:r>
            <a:r>
              <a:rPr lang="en-US" baseline="-25000" dirty="0" err="1" smtClean="0">
                <a:solidFill>
                  <a:schemeClr val="bg1"/>
                </a:solidFill>
              </a:rPr>
              <a:t>m</a:t>
            </a:r>
            <a:r>
              <a:rPr lang="en-US" dirty="0" smtClean="0">
                <a:solidFill>
                  <a:schemeClr val="bg1"/>
                </a:solidFill>
              </a:rPr>
              <a:t> </a:t>
            </a:r>
            <a:r>
              <a:rPr lang="en-US" dirty="0" err="1">
                <a:solidFill>
                  <a:schemeClr val="bg1"/>
                </a:solidFill>
              </a:rPr>
              <a:t>W</a:t>
            </a:r>
            <a:r>
              <a:rPr lang="en-US" baseline="-25000" dirty="0" err="1">
                <a:solidFill>
                  <a:schemeClr val="bg1"/>
                </a:solidFill>
              </a:rPr>
              <a:t>j</a:t>
            </a:r>
            <a:r>
              <a:rPr lang="en-US" baseline="-25000" dirty="0">
                <a:solidFill>
                  <a:schemeClr val="bg1"/>
                </a:solidFill>
              </a:rPr>
              <a:t>--&gt;m</a:t>
            </a:r>
            <a:r>
              <a:rPr lang="en-US" dirty="0">
                <a:solidFill>
                  <a:schemeClr val="bg1"/>
                </a:solidFill>
              </a:rPr>
              <a:t> 𝚫 </a:t>
            </a:r>
            <a:r>
              <a:rPr lang="en-US" baseline="-25000" dirty="0" smtClean="0">
                <a:solidFill>
                  <a:schemeClr val="bg1"/>
                </a:solidFill>
              </a:rPr>
              <a:t>m</a:t>
            </a:r>
            <a:endParaRPr lang="en-US" dirty="0">
              <a:solidFill>
                <a:schemeClr val="bg1"/>
              </a:solidFill>
            </a:endParaRPr>
          </a:p>
          <a:p>
            <a:pPr marL="0" indent="0" fontAlgn="base">
              <a:buNone/>
            </a:pPr>
            <a:endParaRPr lang="en-US" dirty="0">
              <a:solidFill>
                <a:schemeClr val="bg1"/>
              </a:solidFill>
            </a:endParaRPr>
          </a:p>
          <a:p>
            <a:pPr marL="0" indent="0" fontAlgn="base">
              <a:buNone/>
            </a:pPr>
            <a:r>
              <a:rPr lang="en-US" dirty="0" smtClean="0">
                <a:solidFill>
                  <a:schemeClr val="bg1"/>
                </a:solidFill>
              </a:rPr>
              <a:t>Again</a:t>
            </a:r>
            <a:r>
              <a:rPr lang="en-US" dirty="0">
                <a:solidFill>
                  <a:schemeClr val="bg1"/>
                </a:solidFill>
              </a:rPr>
              <a:t>, think of these terms as “how fast I will change my output for a little change in input” and “the sum over all my targets of how much they want to change, weighted by my influence upon them”</a:t>
            </a:r>
          </a:p>
          <a:p>
            <a:endParaRPr lang="en-US" dirty="0"/>
          </a:p>
        </p:txBody>
      </p:sp>
    </p:spTree>
    <p:extLst>
      <p:ext uri="{BB962C8B-B14F-4D97-AF65-F5344CB8AC3E}">
        <p14:creationId xmlns:p14="http://schemas.microsoft.com/office/powerpoint/2010/main" val="16007414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solidFill>
                  <a:schemeClr val="bg1"/>
                </a:solidFill>
              </a:rPr>
              <a:t>Backpropagation</a:t>
            </a:r>
            <a:r>
              <a:rPr lang="en-US" dirty="0" smtClean="0">
                <a:solidFill>
                  <a:schemeClr val="bg1"/>
                </a:solidFill>
              </a:rPr>
              <a:t>: Step 1</a:t>
            </a:r>
            <a:endParaRPr lang="en-US" dirty="0">
              <a:solidFill>
                <a:schemeClr val="bg1"/>
              </a:solidFill>
            </a:endParaRPr>
          </a:p>
        </p:txBody>
      </p:sp>
      <p:sp>
        <p:nvSpPr>
          <p:cNvPr id="3" name="Content Placeholder 2"/>
          <p:cNvSpPr>
            <a:spLocks noGrp="1"/>
          </p:cNvSpPr>
          <p:nvPr>
            <p:ph idx="1"/>
          </p:nvPr>
        </p:nvSpPr>
        <p:spPr/>
        <p:txBody>
          <a:bodyPr/>
          <a:lstStyle/>
          <a:p>
            <a:pPr fontAlgn="base"/>
            <a:endParaRPr lang="en-US" dirty="0" smtClean="0">
              <a:solidFill>
                <a:schemeClr val="bg1"/>
              </a:solidFill>
            </a:endParaRPr>
          </a:p>
          <a:p>
            <a:pPr marL="0" indent="0" fontAlgn="base">
              <a:buNone/>
            </a:pPr>
            <a:r>
              <a:rPr lang="en-US" dirty="0" smtClean="0">
                <a:solidFill>
                  <a:schemeClr val="bg1"/>
                </a:solidFill>
              </a:rPr>
              <a:t>Start </a:t>
            </a:r>
            <a:r>
              <a:rPr lang="en-US" dirty="0">
                <a:solidFill>
                  <a:schemeClr val="bg1"/>
                </a:solidFill>
              </a:rPr>
              <a:t>at the output layer. For each neuron in that layer, we compute:</a:t>
            </a:r>
          </a:p>
          <a:p>
            <a:pPr marL="0" indent="0" fontAlgn="base">
              <a:buNone/>
            </a:pPr>
            <a:r>
              <a:rPr lang="en-US" dirty="0">
                <a:solidFill>
                  <a:schemeClr val="bg1"/>
                </a:solidFill>
              </a:rPr>
              <a:t>𝚫 </a:t>
            </a:r>
            <a:r>
              <a:rPr lang="en-US" baseline="-25000" dirty="0" smtClean="0">
                <a:solidFill>
                  <a:schemeClr val="bg1"/>
                </a:solidFill>
              </a:rPr>
              <a:t>output-</a:t>
            </a:r>
            <a:r>
              <a:rPr lang="en-US" baseline="-25000" dirty="0" err="1" smtClean="0">
                <a:solidFill>
                  <a:schemeClr val="bg1"/>
                </a:solidFill>
              </a:rPr>
              <a:t>i</a:t>
            </a:r>
            <a:r>
              <a:rPr lang="en-US" dirty="0" smtClean="0">
                <a:solidFill>
                  <a:schemeClr val="bg1"/>
                </a:solidFill>
              </a:rPr>
              <a:t> </a:t>
            </a:r>
            <a:r>
              <a:rPr lang="en-US" dirty="0">
                <a:solidFill>
                  <a:schemeClr val="bg1"/>
                </a:solidFill>
              </a:rPr>
              <a:t>	= g’(</a:t>
            </a:r>
            <a:r>
              <a:rPr lang="en-US" dirty="0" err="1">
                <a:solidFill>
                  <a:schemeClr val="bg1"/>
                </a:solidFill>
              </a:rPr>
              <a:t>in</a:t>
            </a:r>
            <a:r>
              <a:rPr lang="en-US" baseline="-25000" dirty="0" err="1">
                <a:solidFill>
                  <a:schemeClr val="bg1"/>
                </a:solidFill>
              </a:rPr>
              <a:t>output-i</a:t>
            </a:r>
            <a:r>
              <a:rPr lang="en-US" dirty="0">
                <a:solidFill>
                  <a:schemeClr val="bg1"/>
                </a:solidFill>
              </a:rPr>
              <a:t>)</a:t>
            </a:r>
            <a:r>
              <a:rPr lang="en-US" dirty="0" err="1">
                <a:solidFill>
                  <a:schemeClr val="bg1"/>
                </a:solidFill>
              </a:rPr>
              <a:t>Error</a:t>
            </a:r>
            <a:r>
              <a:rPr lang="en-US" baseline="-25000" dirty="0" err="1">
                <a:solidFill>
                  <a:schemeClr val="bg1"/>
                </a:solidFill>
              </a:rPr>
              <a:t>output-i</a:t>
            </a:r>
            <a:r>
              <a:rPr lang="en-US" dirty="0">
                <a:solidFill>
                  <a:schemeClr val="bg1"/>
                </a:solidFill>
              </a:rPr>
              <a:t> </a:t>
            </a:r>
            <a:endParaRPr lang="en-US" dirty="0" smtClean="0">
              <a:solidFill>
                <a:schemeClr val="bg1"/>
              </a:solidFill>
            </a:endParaRPr>
          </a:p>
          <a:p>
            <a:pPr marL="0" indent="0" fontAlgn="base">
              <a:buNone/>
            </a:pPr>
            <a:endParaRPr lang="en-US" dirty="0">
              <a:solidFill>
                <a:schemeClr val="bg1"/>
              </a:solidFill>
            </a:endParaRPr>
          </a:p>
          <a:p>
            <a:pPr marL="0" indent="0" fontAlgn="base">
              <a:buNone/>
            </a:pPr>
            <a:r>
              <a:rPr lang="en-US" dirty="0">
                <a:solidFill>
                  <a:schemeClr val="bg1"/>
                </a:solidFill>
              </a:rPr>
              <a:t>		</a:t>
            </a:r>
            <a:r>
              <a:rPr lang="en-US" dirty="0" smtClean="0">
                <a:solidFill>
                  <a:schemeClr val="bg1"/>
                </a:solidFill>
              </a:rPr>
              <a:t>= </a:t>
            </a:r>
            <a:r>
              <a:rPr lang="en-US" dirty="0" err="1">
                <a:solidFill>
                  <a:schemeClr val="bg1"/>
                </a:solidFill>
              </a:rPr>
              <a:t>a</a:t>
            </a:r>
            <a:r>
              <a:rPr lang="en-US" baseline="-25000" dirty="0" err="1">
                <a:solidFill>
                  <a:schemeClr val="bg1"/>
                </a:solidFill>
              </a:rPr>
              <a:t>output-i</a:t>
            </a:r>
            <a:r>
              <a:rPr lang="en-US" dirty="0">
                <a:solidFill>
                  <a:schemeClr val="bg1"/>
                </a:solidFill>
              </a:rPr>
              <a:t>(1 - </a:t>
            </a:r>
            <a:r>
              <a:rPr lang="en-US" dirty="0" err="1">
                <a:solidFill>
                  <a:schemeClr val="bg1"/>
                </a:solidFill>
              </a:rPr>
              <a:t>a</a:t>
            </a:r>
            <a:r>
              <a:rPr lang="en-US" baseline="-25000" dirty="0" err="1">
                <a:solidFill>
                  <a:schemeClr val="bg1"/>
                </a:solidFill>
              </a:rPr>
              <a:t>output-i</a:t>
            </a:r>
            <a:r>
              <a:rPr lang="en-US" dirty="0">
                <a:solidFill>
                  <a:schemeClr val="bg1"/>
                </a:solidFill>
              </a:rPr>
              <a:t>) </a:t>
            </a:r>
            <a:r>
              <a:rPr lang="en-US" dirty="0" err="1" smtClean="0">
                <a:solidFill>
                  <a:schemeClr val="bg1"/>
                </a:solidFill>
              </a:rPr>
              <a:t>Error</a:t>
            </a:r>
            <a:r>
              <a:rPr lang="en-US" baseline="-25000" dirty="0" err="1" smtClean="0">
                <a:solidFill>
                  <a:schemeClr val="bg1"/>
                </a:solidFill>
              </a:rPr>
              <a:t>output</a:t>
            </a:r>
            <a:r>
              <a:rPr lang="en-US" baseline="-25000" dirty="0" smtClean="0">
                <a:solidFill>
                  <a:schemeClr val="bg1"/>
                </a:solidFill>
              </a:rPr>
              <a:t>-I</a:t>
            </a:r>
          </a:p>
          <a:p>
            <a:pPr marL="0" indent="0" fontAlgn="base">
              <a:buNone/>
            </a:pPr>
            <a:endParaRPr lang="en-US" baseline="-25000" dirty="0">
              <a:solidFill>
                <a:schemeClr val="bg1"/>
              </a:solidFill>
            </a:endParaRPr>
          </a:p>
          <a:p>
            <a:pPr marL="0" indent="0" fontAlgn="base">
              <a:buNone/>
            </a:pPr>
            <a:r>
              <a:rPr lang="en-US" dirty="0" smtClean="0">
                <a:solidFill>
                  <a:schemeClr val="bg1"/>
                </a:solidFill>
              </a:rPr>
              <a:t>This is “how much each output node </a:t>
            </a:r>
            <a:r>
              <a:rPr lang="en-US" i="1" dirty="0" smtClean="0">
                <a:solidFill>
                  <a:schemeClr val="bg1"/>
                </a:solidFill>
              </a:rPr>
              <a:t>wants</a:t>
            </a:r>
            <a:r>
              <a:rPr lang="en-US" dirty="0" smtClean="0">
                <a:solidFill>
                  <a:schemeClr val="bg1"/>
                </a:solidFill>
              </a:rPr>
              <a:t> to change its output value.”</a:t>
            </a:r>
            <a:endParaRPr lang="en-US" dirty="0">
              <a:solidFill>
                <a:schemeClr val="bg1"/>
              </a:solidFill>
            </a:endParaRPr>
          </a:p>
          <a:p>
            <a:endParaRPr lang="en-US" dirty="0"/>
          </a:p>
        </p:txBody>
      </p:sp>
    </p:spTree>
    <p:extLst>
      <p:ext uri="{BB962C8B-B14F-4D97-AF65-F5344CB8AC3E}">
        <p14:creationId xmlns:p14="http://schemas.microsoft.com/office/powerpoint/2010/main" val="11552430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solidFill>
                  <a:schemeClr val="bg1"/>
                </a:solidFill>
              </a:rPr>
              <a:t>Backpropagation</a:t>
            </a:r>
            <a:r>
              <a:rPr lang="en-US" dirty="0" smtClean="0">
                <a:solidFill>
                  <a:schemeClr val="bg1"/>
                </a:solidFill>
              </a:rPr>
              <a:t>, Step 2</a:t>
            </a:r>
            <a:endParaRPr lang="en-US" dirty="0">
              <a:solidFill>
                <a:schemeClr val="bg1"/>
              </a:solidFill>
            </a:endParaRPr>
          </a:p>
        </p:txBody>
      </p:sp>
      <p:sp>
        <p:nvSpPr>
          <p:cNvPr id="3" name="Content Placeholder 2"/>
          <p:cNvSpPr>
            <a:spLocks noGrp="1"/>
          </p:cNvSpPr>
          <p:nvPr>
            <p:ph idx="1"/>
          </p:nvPr>
        </p:nvSpPr>
        <p:spPr/>
        <p:txBody>
          <a:bodyPr/>
          <a:lstStyle/>
          <a:p>
            <a:pPr marL="0" indent="0" fontAlgn="base">
              <a:buNone/>
            </a:pPr>
            <a:endParaRPr lang="en-US" dirty="0" smtClean="0">
              <a:solidFill>
                <a:schemeClr val="bg1"/>
              </a:solidFill>
            </a:endParaRPr>
          </a:p>
          <a:p>
            <a:pPr marL="0" indent="0" fontAlgn="base">
              <a:buNone/>
            </a:pPr>
            <a:r>
              <a:rPr lang="en-US" dirty="0" smtClean="0">
                <a:solidFill>
                  <a:schemeClr val="bg1"/>
                </a:solidFill>
              </a:rPr>
              <a:t>Now, for each neuron j in the previous layer, compute </a:t>
            </a:r>
            <a:r>
              <a:rPr lang="en-US" dirty="0">
                <a:solidFill>
                  <a:schemeClr val="bg1"/>
                </a:solidFill>
              </a:rPr>
              <a:t>𝚫 </a:t>
            </a:r>
            <a:r>
              <a:rPr lang="en-US" baseline="-25000" dirty="0" smtClean="0">
                <a:solidFill>
                  <a:schemeClr val="bg1"/>
                </a:solidFill>
              </a:rPr>
              <a:t>j</a:t>
            </a:r>
            <a:r>
              <a:rPr lang="en-US" dirty="0" smtClean="0">
                <a:solidFill>
                  <a:schemeClr val="bg1"/>
                </a:solidFill>
              </a:rPr>
              <a:t> as follows:</a:t>
            </a:r>
          </a:p>
          <a:p>
            <a:pPr fontAlgn="base"/>
            <a:endParaRPr lang="en-US" dirty="0">
              <a:solidFill>
                <a:schemeClr val="bg1"/>
              </a:solidFill>
            </a:endParaRPr>
          </a:p>
          <a:p>
            <a:pPr marL="0" indent="0" fontAlgn="base">
              <a:buNone/>
            </a:pPr>
            <a:r>
              <a:rPr lang="en-US" dirty="0" smtClean="0">
                <a:solidFill>
                  <a:schemeClr val="bg1"/>
                </a:solidFill>
              </a:rPr>
              <a:t>	𝚫 </a:t>
            </a:r>
            <a:r>
              <a:rPr lang="en-US" baseline="-25000" dirty="0" smtClean="0">
                <a:solidFill>
                  <a:schemeClr val="bg1"/>
                </a:solidFill>
              </a:rPr>
              <a:t>j</a:t>
            </a:r>
            <a:r>
              <a:rPr lang="en-US" dirty="0" smtClean="0">
                <a:solidFill>
                  <a:schemeClr val="bg1"/>
                </a:solidFill>
              </a:rPr>
              <a:t> </a:t>
            </a:r>
            <a:r>
              <a:rPr lang="en-US" dirty="0">
                <a:solidFill>
                  <a:schemeClr val="bg1"/>
                </a:solidFill>
              </a:rPr>
              <a:t>= </a:t>
            </a:r>
            <a:r>
              <a:rPr lang="en-US" dirty="0" err="1">
                <a:solidFill>
                  <a:schemeClr val="bg1"/>
                </a:solidFill>
              </a:rPr>
              <a:t>a</a:t>
            </a:r>
            <a:r>
              <a:rPr lang="en-US" baseline="-25000" dirty="0" err="1">
                <a:solidFill>
                  <a:schemeClr val="bg1"/>
                </a:solidFill>
              </a:rPr>
              <a:t>j</a:t>
            </a:r>
            <a:r>
              <a:rPr lang="en-US" dirty="0">
                <a:solidFill>
                  <a:schemeClr val="bg1"/>
                </a:solidFill>
              </a:rPr>
              <a:t> (1 - </a:t>
            </a:r>
            <a:r>
              <a:rPr lang="en-US" dirty="0" err="1">
                <a:solidFill>
                  <a:schemeClr val="bg1"/>
                </a:solidFill>
              </a:rPr>
              <a:t>a</a:t>
            </a:r>
            <a:r>
              <a:rPr lang="en-US" baseline="-25000" dirty="0" err="1">
                <a:solidFill>
                  <a:schemeClr val="bg1"/>
                </a:solidFill>
              </a:rPr>
              <a:t>j</a:t>
            </a:r>
            <a:r>
              <a:rPr lang="en-US" dirty="0">
                <a:solidFill>
                  <a:schemeClr val="bg1"/>
                </a:solidFill>
              </a:rPr>
              <a:t>) </a:t>
            </a:r>
            <a:r>
              <a:rPr lang="en-US" sz="3200" dirty="0" err="1">
                <a:solidFill>
                  <a:schemeClr val="bg1"/>
                </a:solidFill>
              </a:rPr>
              <a:t>Σ</a:t>
            </a:r>
            <a:r>
              <a:rPr lang="en-US" baseline="-25000" dirty="0" err="1" smtClean="0">
                <a:solidFill>
                  <a:schemeClr val="bg1"/>
                </a:solidFill>
              </a:rPr>
              <a:t>i</a:t>
            </a:r>
            <a:r>
              <a:rPr lang="en-US" dirty="0" smtClean="0">
                <a:solidFill>
                  <a:schemeClr val="bg1"/>
                </a:solidFill>
              </a:rPr>
              <a:t> </a:t>
            </a:r>
            <a:r>
              <a:rPr lang="en-US" dirty="0" err="1">
                <a:solidFill>
                  <a:schemeClr val="bg1"/>
                </a:solidFill>
              </a:rPr>
              <a:t>W</a:t>
            </a:r>
            <a:r>
              <a:rPr lang="en-US" baseline="-25000" dirty="0" err="1">
                <a:solidFill>
                  <a:schemeClr val="bg1"/>
                </a:solidFill>
              </a:rPr>
              <a:t>j</a:t>
            </a:r>
            <a:r>
              <a:rPr lang="en-US" baseline="-25000" dirty="0">
                <a:solidFill>
                  <a:schemeClr val="bg1"/>
                </a:solidFill>
              </a:rPr>
              <a:t>--&gt;</a:t>
            </a:r>
            <a:r>
              <a:rPr lang="en-US" baseline="-25000" dirty="0" err="1">
                <a:solidFill>
                  <a:schemeClr val="bg1"/>
                </a:solidFill>
              </a:rPr>
              <a:t>i</a:t>
            </a:r>
            <a:r>
              <a:rPr lang="en-US" dirty="0">
                <a:solidFill>
                  <a:schemeClr val="bg1"/>
                </a:solidFill>
              </a:rPr>
              <a:t> </a:t>
            </a:r>
            <a:r>
              <a:rPr lang="en-US" dirty="0">
                <a:solidFill>
                  <a:schemeClr val="bg1"/>
                </a:solidFill>
              </a:rPr>
              <a:t>𝚫</a:t>
            </a:r>
            <a:r>
              <a:rPr lang="en-US" baseline="-25000" dirty="0" smtClean="0">
                <a:solidFill>
                  <a:schemeClr val="bg1"/>
                </a:solidFill>
              </a:rPr>
              <a:t> </a:t>
            </a:r>
            <a:r>
              <a:rPr lang="en-US" baseline="-25000" dirty="0" err="1">
                <a:solidFill>
                  <a:schemeClr val="bg1"/>
                </a:solidFill>
              </a:rPr>
              <a:t>i</a:t>
            </a:r>
            <a:r>
              <a:rPr lang="en-US" baseline="-25000" dirty="0">
                <a:solidFill>
                  <a:schemeClr val="bg1"/>
                </a:solidFill>
              </a:rPr>
              <a:t>  </a:t>
            </a:r>
            <a:endParaRPr lang="en-US" dirty="0">
              <a:solidFill>
                <a:schemeClr val="bg1"/>
              </a:solidFill>
            </a:endParaRPr>
          </a:p>
          <a:p>
            <a:pPr fontAlgn="base"/>
            <a:endParaRPr lang="en-US" dirty="0">
              <a:solidFill>
                <a:schemeClr val="bg1"/>
              </a:solidFill>
            </a:endParaRPr>
          </a:p>
          <a:p>
            <a:pPr fontAlgn="base"/>
            <a:r>
              <a:rPr lang="en-US" dirty="0" smtClean="0">
                <a:solidFill>
                  <a:schemeClr val="bg1"/>
                </a:solidFill>
              </a:rPr>
              <a:t>Now</a:t>
            </a:r>
            <a:r>
              <a:rPr lang="en-US" dirty="0">
                <a:solidFill>
                  <a:schemeClr val="bg1"/>
                </a:solidFill>
              </a:rPr>
              <a:t>, use each of these </a:t>
            </a:r>
            <a:r>
              <a:rPr lang="en-US" dirty="0">
                <a:solidFill>
                  <a:schemeClr val="bg1"/>
                </a:solidFill>
              </a:rPr>
              <a:t>𝚫 </a:t>
            </a:r>
            <a:r>
              <a:rPr lang="en-US" dirty="0">
                <a:solidFill>
                  <a:schemeClr val="bg1"/>
                </a:solidFill>
              </a:rPr>
              <a:t>values to compute </a:t>
            </a:r>
            <a:r>
              <a:rPr lang="en-US">
                <a:solidFill>
                  <a:schemeClr val="bg1"/>
                </a:solidFill>
              </a:rPr>
              <a:t>the </a:t>
            </a:r>
            <a:r>
              <a:rPr lang="en-US">
                <a:solidFill>
                  <a:schemeClr val="bg1"/>
                </a:solidFill>
              </a:rPr>
              <a:t>𝚫 </a:t>
            </a:r>
            <a:r>
              <a:rPr lang="en-US" dirty="0">
                <a:solidFill>
                  <a:schemeClr val="bg1"/>
                </a:solidFill>
              </a:rPr>
              <a:t>values for the layer before that, and so on until you reach the input layer.</a:t>
            </a:r>
          </a:p>
          <a:p>
            <a:endParaRPr lang="en-US" dirty="0"/>
          </a:p>
        </p:txBody>
      </p:sp>
    </p:spTree>
    <p:extLst>
      <p:ext uri="{BB962C8B-B14F-4D97-AF65-F5344CB8AC3E}">
        <p14:creationId xmlns:p14="http://schemas.microsoft.com/office/powerpoint/2010/main" val="5610323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solidFill>
                  <a:schemeClr val="bg1"/>
                </a:solidFill>
              </a:rPr>
              <a:t>Backpropagation</a:t>
            </a:r>
            <a:r>
              <a:rPr lang="en-US" dirty="0" smtClean="0">
                <a:solidFill>
                  <a:schemeClr val="bg1"/>
                </a:solidFill>
              </a:rPr>
              <a:t>, Final Step: </a:t>
            </a:r>
            <a:br>
              <a:rPr lang="en-US" dirty="0" smtClean="0">
                <a:solidFill>
                  <a:schemeClr val="bg1"/>
                </a:solidFill>
              </a:rPr>
            </a:br>
            <a:r>
              <a:rPr lang="en-US" dirty="0" smtClean="0">
                <a:solidFill>
                  <a:schemeClr val="bg1"/>
                </a:solidFill>
              </a:rPr>
              <a:t>Adjusting Weights</a:t>
            </a:r>
            <a:endParaRPr lang="en-US" dirty="0">
              <a:solidFill>
                <a:schemeClr val="bg1"/>
              </a:solidFill>
            </a:endParaRPr>
          </a:p>
        </p:txBody>
      </p:sp>
      <p:sp>
        <p:nvSpPr>
          <p:cNvPr id="3" name="Content Placeholder 2"/>
          <p:cNvSpPr>
            <a:spLocks noGrp="1"/>
          </p:cNvSpPr>
          <p:nvPr>
            <p:ph idx="1"/>
          </p:nvPr>
        </p:nvSpPr>
        <p:spPr/>
        <p:txBody>
          <a:bodyPr/>
          <a:lstStyle/>
          <a:p>
            <a:pPr marL="0" indent="0" fontAlgn="base">
              <a:buNone/>
            </a:pPr>
            <a:r>
              <a:rPr lang="en-US" dirty="0">
                <a:solidFill>
                  <a:schemeClr val="bg1"/>
                </a:solidFill>
              </a:rPr>
              <a:t>We now have, for each node, a measure of how much that node wishes to change its own output value. We now adjust the weights on each edge as follows:</a:t>
            </a:r>
          </a:p>
          <a:p>
            <a:pPr fontAlgn="base"/>
            <a:endParaRPr lang="en-US" dirty="0" smtClean="0">
              <a:solidFill>
                <a:schemeClr val="bg1"/>
              </a:solidFill>
            </a:endParaRPr>
          </a:p>
          <a:p>
            <a:pPr marL="0" indent="0" fontAlgn="base">
              <a:buNone/>
            </a:pPr>
            <a:r>
              <a:rPr lang="en-US" dirty="0" smtClean="0">
                <a:solidFill>
                  <a:schemeClr val="bg1"/>
                </a:solidFill>
              </a:rPr>
              <a:t>	W </a:t>
            </a:r>
            <a:r>
              <a:rPr lang="en-US" baseline="-25000" dirty="0">
                <a:solidFill>
                  <a:schemeClr val="bg1"/>
                </a:solidFill>
              </a:rPr>
              <a:t>j--&gt;</a:t>
            </a:r>
            <a:r>
              <a:rPr lang="en-US" baseline="-25000" dirty="0" err="1">
                <a:solidFill>
                  <a:schemeClr val="bg1"/>
                </a:solidFill>
              </a:rPr>
              <a:t>i</a:t>
            </a:r>
            <a:r>
              <a:rPr lang="en-US" dirty="0">
                <a:solidFill>
                  <a:schemeClr val="bg1"/>
                </a:solidFill>
              </a:rPr>
              <a:t>  &lt;-- W </a:t>
            </a:r>
            <a:r>
              <a:rPr lang="en-US" baseline="-25000" dirty="0">
                <a:solidFill>
                  <a:schemeClr val="bg1"/>
                </a:solidFill>
              </a:rPr>
              <a:t>j--&gt;</a:t>
            </a:r>
            <a:r>
              <a:rPr lang="en-US" baseline="-25000" dirty="0" err="1">
                <a:solidFill>
                  <a:schemeClr val="bg1"/>
                </a:solidFill>
              </a:rPr>
              <a:t>i</a:t>
            </a:r>
            <a:r>
              <a:rPr lang="en-US" dirty="0">
                <a:solidFill>
                  <a:schemeClr val="bg1"/>
                </a:solidFill>
              </a:rPr>
              <a:t> + </a:t>
            </a:r>
            <a:r>
              <a:rPr lang="en-US" dirty="0" smtClean="0">
                <a:solidFill>
                  <a:schemeClr val="bg1"/>
                </a:solidFill>
              </a:rPr>
              <a:t>(</a:t>
            </a:r>
            <a:r>
              <a:rPr lang="en-US" dirty="0">
                <a:solidFill>
                  <a:schemeClr val="bg1"/>
                </a:solidFill>
              </a:rPr>
              <a:t>⍺</a:t>
            </a:r>
            <a:r>
              <a:rPr lang="en-US" dirty="0" smtClean="0">
                <a:solidFill>
                  <a:schemeClr val="bg1"/>
                </a:solidFill>
              </a:rPr>
              <a:t> </a:t>
            </a:r>
            <a:r>
              <a:rPr lang="en-US" dirty="0" err="1">
                <a:solidFill>
                  <a:schemeClr val="bg1"/>
                </a:solidFill>
              </a:rPr>
              <a:t>a</a:t>
            </a:r>
            <a:r>
              <a:rPr lang="en-US" baseline="-25000" dirty="0" err="1">
                <a:solidFill>
                  <a:schemeClr val="bg1"/>
                </a:solidFill>
              </a:rPr>
              <a:t>j</a:t>
            </a:r>
            <a:r>
              <a:rPr lang="en-US" dirty="0">
                <a:solidFill>
                  <a:schemeClr val="bg1"/>
                </a:solidFill>
              </a:rPr>
              <a:t> 𝚫 </a:t>
            </a:r>
            <a:r>
              <a:rPr lang="en-US" baseline="-25000" dirty="0" err="1" smtClean="0">
                <a:solidFill>
                  <a:schemeClr val="bg1"/>
                </a:solidFill>
              </a:rPr>
              <a:t>i</a:t>
            </a:r>
            <a:r>
              <a:rPr lang="en-US" dirty="0">
                <a:solidFill>
                  <a:schemeClr val="bg1"/>
                </a:solidFill>
              </a:rPr>
              <a:t>)</a:t>
            </a:r>
            <a:endParaRPr lang="en-US" dirty="0">
              <a:solidFill>
                <a:schemeClr val="bg1"/>
              </a:solidFill>
              <a:effectLst/>
            </a:endParaRPr>
          </a:p>
        </p:txBody>
      </p:sp>
    </p:spTree>
    <p:extLst>
      <p:ext uri="{BB962C8B-B14F-4D97-AF65-F5344CB8AC3E}">
        <p14:creationId xmlns:p14="http://schemas.microsoft.com/office/powerpoint/2010/main" val="8863510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A Sampler of Additional Issues</a:t>
            </a:r>
            <a:endParaRPr lang="en-US" dirty="0">
              <a:solidFill>
                <a:schemeClr val="bg1"/>
              </a:solidFill>
            </a:endParaRPr>
          </a:p>
        </p:txBody>
      </p:sp>
      <p:sp>
        <p:nvSpPr>
          <p:cNvPr id="3" name="Content Placeholder 2"/>
          <p:cNvSpPr>
            <a:spLocks noGrp="1"/>
          </p:cNvSpPr>
          <p:nvPr>
            <p:ph idx="1"/>
          </p:nvPr>
        </p:nvSpPr>
        <p:spPr/>
        <p:txBody>
          <a:bodyPr/>
          <a:lstStyle/>
          <a:p>
            <a:pPr fontAlgn="base"/>
            <a:r>
              <a:rPr lang="en-US" dirty="0">
                <a:solidFill>
                  <a:schemeClr val="bg1"/>
                </a:solidFill>
              </a:rPr>
              <a:t>How do we choose an appropriate network size to train? Too small a network, and we may not be able to represent our concept; too big, and we run the risk of </a:t>
            </a:r>
            <a:r>
              <a:rPr lang="en-US" i="1" dirty="0" err="1">
                <a:solidFill>
                  <a:schemeClr val="bg1"/>
                </a:solidFill>
              </a:rPr>
              <a:t>overfitting</a:t>
            </a:r>
            <a:r>
              <a:rPr lang="en-US" dirty="0">
                <a:solidFill>
                  <a:schemeClr val="bg1"/>
                </a:solidFill>
              </a:rPr>
              <a:t>.</a:t>
            </a:r>
          </a:p>
          <a:p>
            <a:pPr fontAlgn="base"/>
            <a:r>
              <a:rPr lang="en-US" dirty="0">
                <a:solidFill>
                  <a:schemeClr val="bg1"/>
                </a:solidFill>
              </a:rPr>
              <a:t>How do we choose a training rate parameter? (The notion of “simulated annealing”.)</a:t>
            </a:r>
          </a:p>
          <a:p>
            <a:pPr fontAlgn="base"/>
            <a:r>
              <a:rPr lang="en-US" dirty="0">
                <a:solidFill>
                  <a:schemeClr val="bg1"/>
                </a:solidFill>
              </a:rPr>
              <a:t>Training partial nets (e.g., one output at a time).</a:t>
            </a:r>
          </a:p>
          <a:p>
            <a:endParaRPr lang="en-US" dirty="0"/>
          </a:p>
        </p:txBody>
      </p:sp>
    </p:spTree>
    <p:extLst>
      <p:ext uri="{BB962C8B-B14F-4D97-AF65-F5344CB8AC3E}">
        <p14:creationId xmlns:p14="http://schemas.microsoft.com/office/powerpoint/2010/main" val="768073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solidFill>
                  <a:schemeClr val="bg1"/>
                </a:solidFill>
              </a:rPr>
              <a:t>Administrivia</a:t>
            </a:r>
            <a:endParaRPr lang="en-US" dirty="0">
              <a:solidFill>
                <a:schemeClr val="bg1"/>
              </a:solidFill>
            </a:endParaRPr>
          </a:p>
        </p:txBody>
      </p:sp>
      <p:sp>
        <p:nvSpPr>
          <p:cNvPr id="3" name="Content Placeholder 2"/>
          <p:cNvSpPr>
            <a:spLocks noGrp="1"/>
          </p:cNvSpPr>
          <p:nvPr>
            <p:ph idx="1"/>
          </p:nvPr>
        </p:nvSpPr>
        <p:spPr/>
        <p:txBody>
          <a:bodyPr/>
          <a:lstStyle/>
          <a:p>
            <a:pPr marL="0" indent="0">
              <a:buNone/>
            </a:pPr>
            <a:r>
              <a:rPr lang="en-US" dirty="0" smtClean="0">
                <a:solidFill>
                  <a:schemeClr val="bg1"/>
                </a:solidFill>
              </a:rPr>
              <a:t>For this week: Read Chapter 18.7 in Russell and </a:t>
            </a:r>
            <a:r>
              <a:rPr lang="en-US" dirty="0" err="1" smtClean="0">
                <a:solidFill>
                  <a:schemeClr val="bg1"/>
                </a:solidFill>
              </a:rPr>
              <a:t>Norvig</a:t>
            </a:r>
            <a:endParaRPr lang="en-US" dirty="0" smtClean="0">
              <a:solidFill>
                <a:schemeClr val="bg1"/>
              </a:solidFill>
            </a:endParaRPr>
          </a:p>
          <a:p>
            <a:pPr marL="0" indent="0">
              <a:buNone/>
            </a:pPr>
            <a:r>
              <a:rPr lang="en-US" dirty="0" smtClean="0">
                <a:solidFill>
                  <a:schemeClr val="bg1"/>
                </a:solidFill>
              </a:rPr>
              <a:t>Problem Set 3 is due MONDAY, NOVEMBER 13.</a:t>
            </a:r>
            <a:endParaRPr lang="en-US" dirty="0">
              <a:solidFill>
                <a:schemeClr val="bg1"/>
              </a:solidFill>
            </a:endParaRPr>
          </a:p>
        </p:txBody>
      </p:sp>
    </p:spTree>
    <p:extLst>
      <p:ext uri="{BB962C8B-B14F-4D97-AF65-F5344CB8AC3E}">
        <p14:creationId xmlns:p14="http://schemas.microsoft.com/office/powerpoint/2010/main" val="21089393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6" name="Content Placeholder 5"/>
          <p:cNvPicPr>
            <a:picLocks noGrp="1" noChangeAspect="1"/>
          </p:cNvPicPr>
          <p:nvPr>
            <p:ph idx="1"/>
          </p:nvPr>
        </p:nvPicPr>
        <p:blipFill>
          <a:blip r:embed="rId2"/>
          <a:stretch>
            <a:fillRect/>
          </a:stretch>
        </p:blipFill>
        <p:spPr>
          <a:xfrm>
            <a:off x="497541" y="1942926"/>
            <a:ext cx="10515600" cy="4224311"/>
          </a:xfrm>
          <a:prstGeom prst="rect">
            <a:avLst/>
          </a:prstGeom>
        </p:spPr>
      </p:pic>
    </p:spTree>
    <p:extLst>
      <p:ext uri="{BB962C8B-B14F-4D97-AF65-F5344CB8AC3E}">
        <p14:creationId xmlns:p14="http://schemas.microsoft.com/office/powerpoint/2010/main" val="98588619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138782" y="889189"/>
            <a:ext cx="9914435" cy="5189499"/>
          </a:xfrm>
          <a:prstGeom prst="rect">
            <a:avLst/>
          </a:prstGeom>
        </p:spPr>
      </p:pic>
    </p:spTree>
    <p:extLst>
      <p:ext uri="{BB962C8B-B14F-4D97-AF65-F5344CB8AC3E}">
        <p14:creationId xmlns:p14="http://schemas.microsoft.com/office/powerpoint/2010/main" val="3580016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solidFill>
                  <a:schemeClr val="bg1"/>
                </a:solidFill>
              </a:rPr>
              <a:t>Perceptrons</a:t>
            </a:r>
            <a:r>
              <a:rPr lang="en-US" dirty="0" smtClean="0">
                <a:solidFill>
                  <a:schemeClr val="bg1"/>
                </a:solidFill>
              </a:rPr>
              <a:t>: the Simplest Neural Network</a:t>
            </a:r>
            <a:endParaRPr lang="en-US" dirty="0">
              <a:solidFill>
                <a:schemeClr val="bg1"/>
              </a:solidFill>
            </a:endParaRPr>
          </a:p>
        </p:txBody>
      </p:sp>
      <p:sp>
        <p:nvSpPr>
          <p:cNvPr id="3" name="Content Placeholder 2"/>
          <p:cNvSpPr>
            <a:spLocks noGrp="1"/>
          </p:cNvSpPr>
          <p:nvPr>
            <p:ph idx="1"/>
          </p:nvPr>
        </p:nvSpPr>
        <p:spPr/>
        <p:txBody>
          <a:bodyPr/>
          <a:lstStyle/>
          <a:p>
            <a:pPr fontAlgn="base"/>
            <a:r>
              <a:rPr lang="en-US" dirty="0" err="1">
                <a:solidFill>
                  <a:schemeClr val="bg1"/>
                </a:solidFill>
              </a:rPr>
              <a:t>Perceptrons</a:t>
            </a:r>
            <a:r>
              <a:rPr lang="en-US" dirty="0">
                <a:solidFill>
                  <a:schemeClr val="bg1"/>
                </a:solidFill>
              </a:rPr>
              <a:t> are two-layer networks: one layer of inputs directly connected to a layer of outputs.</a:t>
            </a:r>
          </a:p>
          <a:p>
            <a:pPr fontAlgn="base"/>
            <a:r>
              <a:rPr lang="en-US" dirty="0">
                <a:solidFill>
                  <a:schemeClr val="bg1"/>
                </a:solidFill>
              </a:rPr>
              <a:t>For simplicity, we can look at a perceptron with a single output node</a:t>
            </a:r>
          </a:p>
          <a:p>
            <a:endParaRPr lang="en-US" dirty="0"/>
          </a:p>
        </p:txBody>
      </p:sp>
    </p:spTree>
    <p:extLst>
      <p:ext uri="{BB962C8B-B14F-4D97-AF65-F5344CB8AC3E}">
        <p14:creationId xmlns:p14="http://schemas.microsoft.com/office/powerpoint/2010/main" val="10132430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p:cNvSpPr/>
          <p:nvPr/>
        </p:nvSpPr>
        <p:spPr>
          <a:xfrm>
            <a:off x="1487606" y="2688609"/>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1487606" y="3686530"/>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1487606" y="4684451"/>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3878239" y="3686530"/>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2306472" y="3330871"/>
            <a:ext cx="1571767" cy="621790"/>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6" idx="6"/>
            <a:endCxn id="8" idx="2"/>
          </p:cNvCxnSpPr>
          <p:nvPr/>
        </p:nvCxnSpPr>
        <p:spPr>
          <a:xfrm>
            <a:off x="2306472" y="4095963"/>
            <a:ext cx="1571767" cy="0"/>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V="1">
            <a:off x="2306472" y="4275019"/>
            <a:ext cx="1571767" cy="586036"/>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sp>
        <p:nvSpPr>
          <p:cNvPr id="19" name="Oval 18"/>
          <p:cNvSpPr/>
          <p:nvPr/>
        </p:nvSpPr>
        <p:spPr>
          <a:xfrm>
            <a:off x="3878239" y="5639651"/>
            <a:ext cx="818866" cy="818866"/>
          </a:xfrm>
          <a:prstGeom prst="ellipse">
            <a:avLst/>
          </a:prstGeom>
          <a:solidFill>
            <a:srgbClr val="C00000">
              <a:alpha val="6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p:cNvCxnSpPr>
            <a:stCxn id="19" idx="0"/>
          </p:cNvCxnSpPr>
          <p:nvPr/>
        </p:nvCxnSpPr>
        <p:spPr>
          <a:xfrm flipV="1">
            <a:off x="4287672" y="4568037"/>
            <a:ext cx="0" cy="1071614"/>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2743200" y="2988860"/>
            <a:ext cx="301686" cy="369332"/>
          </a:xfrm>
          <a:prstGeom prst="rect">
            <a:avLst/>
          </a:prstGeom>
          <a:noFill/>
        </p:spPr>
        <p:txBody>
          <a:bodyPr wrap="none" rtlCol="0">
            <a:spAutoFit/>
          </a:bodyPr>
          <a:lstStyle/>
          <a:p>
            <a:r>
              <a:rPr lang="en-US" smtClean="0">
                <a:solidFill>
                  <a:schemeClr val="bg1"/>
                </a:solidFill>
              </a:rPr>
              <a:t>1</a:t>
            </a:r>
            <a:endParaRPr lang="en-US">
              <a:solidFill>
                <a:schemeClr val="bg1"/>
              </a:solidFill>
            </a:endParaRPr>
          </a:p>
        </p:txBody>
      </p:sp>
      <p:sp>
        <p:nvSpPr>
          <p:cNvPr id="24" name="TextBox 23"/>
          <p:cNvSpPr txBox="1"/>
          <p:nvPr/>
        </p:nvSpPr>
        <p:spPr>
          <a:xfrm>
            <a:off x="2552849" y="3686530"/>
            <a:ext cx="301686" cy="369332"/>
          </a:xfrm>
          <a:prstGeom prst="rect">
            <a:avLst/>
          </a:prstGeom>
          <a:noFill/>
        </p:spPr>
        <p:txBody>
          <a:bodyPr wrap="none" rtlCol="0">
            <a:spAutoFit/>
          </a:bodyPr>
          <a:lstStyle/>
          <a:p>
            <a:r>
              <a:rPr lang="en-US" smtClean="0">
                <a:solidFill>
                  <a:schemeClr val="bg1"/>
                </a:solidFill>
              </a:rPr>
              <a:t>1</a:t>
            </a:r>
            <a:endParaRPr lang="en-US">
              <a:solidFill>
                <a:schemeClr val="bg1"/>
              </a:solidFill>
            </a:endParaRPr>
          </a:p>
        </p:txBody>
      </p:sp>
      <p:sp>
        <p:nvSpPr>
          <p:cNvPr id="25" name="TextBox 24"/>
          <p:cNvSpPr txBox="1"/>
          <p:nvPr/>
        </p:nvSpPr>
        <p:spPr>
          <a:xfrm>
            <a:off x="2463123" y="4383371"/>
            <a:ext cx="301686" cy="369332"/>
          </a:xfrm>
          <a:prstGeom prst="rect">
            <a:avLst/>
          </a:prstGeom>
          <a:noFill/>
        </p:spPr>
        <p:txBody>
          <a:bodyPr wrap="none" rtlCol="0">
            <a:spAutoFit/>
          </a:bodyPr>
          <a:lstStyle/>
          <a:p>
            <a:r>
              <a:rPr lang="en-US" smtClean="0">
                <a:solidFill>
                  <a:schemeClr val="bg1"/>
                </a:solidFill>
              </a:rPr>
              <a:t>1</a:t>
            </a:r>
            <a:endParaRPr lang="en-US">
              <a:solidFill>
                <a:schemeClr val="bg1"/>
              </a:solidFill>
            </a:endParaRPr>
          </a:p>
        </p:txBody>
      </p:sp>
      <p:sp>
        <p:nvSpPr>
          <p:cNvPr id="26" name="TextBox 25"/>
          <p:cNvSpPr txBox="1"/>
          <p:nvPr/>
        </p:nvSpPr>
        <p:spPr>
          <a:xfrm>
            <a:off x="4417028" y="5052039"/>
            <a:ext cx="546945" cy="369332"/>
          </a:xfrm>
          <a:prstGeom prst="rect">
            <a:avLst/>
          </a:prstGeom>
          <a:noFill/>
        </p:spPr>
        <p:txBody>
          <a:bodyPr wrap="none" rtlCol="0">
            <a:spAutoFit/>
          </a:bodyPr>
          <a:lstStyle/>
          <a:p>
            <a:r>
              <a:rPr lang="en-US" dirty="0" smtClean="0">
                <a:solidFill>
                  <a:schemeClr val="bg1"/>
                </a:solidFill>
              </a:rPr>
              <a:t>-2.5</a:t>
            </a:r>
            <a:endParaRPr lang="en-US" dirty="0">
              <a:solidFill>
                <a:schemeClr val="bg1"/>
              </a:solidFill>
            </a:endParaRPr>
          </a:p>
        </p:txBody>
      </p:sp>
      <p:sp>
        <p:nvSpPr>
          <p:cNvPr id="27" name="Oval 26"/>
          <p:cNvSpPr/>
          <p:nvPr/>
        </p:nvSpPr>
        <p:spPr>
          <a:xfrm>
            <a:off x="6678305" y="2566584"/>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6678305" y="3564505"/>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6678305" y="4562426"/>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9068938" y="3564505"/>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Arrow Connector 30"/>
          <p:cNvCxnSpPr/>
          <p:nvPr/>
        </p:nvCxnSpPr>
        <p:spPr>
          <a:xfrm>
            <a:off x="7497171" y="3208846"/>
            <a:ext cx="1571767" cy="621790"/>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31" idx="6"/>
            <a:endCxn id="33" idx="2"/>
          </p:cNvCxnSpPr>
          <p:nvPr/>
        </p:nvCxnSpPr>
        <p:spPr>
          <a:xfrm>
            <a:off x="7497171" y="3973938"/>
            <a:ext cx="1571767" cy="0"/>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1">
            <a:off x="7497171" y="4152994"/>
            <a:ext cx="1571767" cy="586036"/>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7933899" y="2866835"/>
            <a:ext cx="301686" cy="369332"/>
          </a:xfrm>
          <a:prstGeom prst="rect">
            <a:avLst/>
          </a:prstGeom>
          <a:noFill/>
        </p:spPr>
        <p:txBody>
          <a:bodyPr wrap="none" rtlCol="0">
            <a:spAutoFit/>
          </a:bodyPr>
          <a:lstStyle/>
          <a:p>
            <a:r>
              <a:rPr lang="en-US" smtClean="0">
                <a:solidFill>
                  <a:schemeClr val="bg1"/>
                </a:solidFill>
              </a:rPr>
              <a:t>1</a:t>
            </a:r>
            <a:endParaRPr lang="en-US">
              <a:solidFill>
                <a:schemeClr val="bg1"/>
              </a:solidFill>
            </a:endParaRPr>
          </a:p>
        </p:txBody>
      </p:sp>
      <p:sp>
        <p:nvSpPr>
          <p:cNvPr id="35" name="TextBox 34"/>
          <p:cNvSpPr txBox="1"/>
          <p:nvPr/>
        </p:nvSpPr>
        <p:spPr>
          <a:xfrm>
            <a:off x="7743548" y="3564505"/>
            <a:ext cx="301686" cy="369332"/>
          </a:xfrm>
          <a:prstGeom prst="rect">
            <a:avLst/>
          </a:prstGeom>
          <a:noFill/>
        </p:spPr>
        <p:txBody>
          <a:bodyPr wrap="none" rtlCol="0">
            <a:spAutoFit/>
          </a:bodyPr>
          <a:lstStyle/>
          <a:p>
            <a:r>
              <a:rPr lang="en-US" smtClean="0">
                <a:solidFill>
                  <a:schemeClr val="bg1"/>
                </a:solidFill>
              </a:rPr>
              <a:t>1</a:t>
            </a:r>
            <a:endParaRPr lang="en-US">
              <a:solidFill>
                <a:schemeClr val="bg1"/>
              </a:solidFill>
            </a:endParaRPr>
          </a:p>
        </p:txBody>
      </p:sp>
      <p:sp>
        <p:nvSpPr>
          <p:cNvPr id="36" name="TextBox 35"/>
          <p:cNvSpPr txBox="1"/>
          <p:nvPr/>
        </p:nvSpPr>
        <p:spPr>
          <a:xfrm>
            <a:off x="7653822" y="4261346"/>
            <a:ext cx="301686" cy="369332"/>
          </a:xfrm>
          <a:prstGeom prst="rect">
            <a:avLst/>
          </a:prstGeom>
          <a:noFill/>
        </p:spPr>
        <p:txBody>
          <a:bodyPr wrap="none" rtlCol="0">
            <a:spAutoFit/>
          </a:bodyPr>
          <a:lstStyle/>
          <a:p>
            <a:r>
              <a:rPr lang="en-US" smtClean="0">
                <a:solidFill>
                  <a:schemeClr val="bg1"/>
                </a:solidFill>
              </a:rPr>
              <a:t>1</a:t>
            </a:r>
            <a:endParaRPr lang="en-US">
              <a:solidFill>
                <a:schemeClr val="bg1"/>
              </a:solidFill>
            </a:endParaRPr>
          </a:p>
        </p:txBody>
      </p:sp>
      <p:sp>
        <p:nvSpPr>
          <p:cNvPr id="37" name="TextBox 36"/>
          <p:cNvSpPr txBox="1"/>
          <p:nvPr/>
        </p:nvSpPr>
        <p:spPr>
          <a:xfrm>
            <a:off x="1739367" y="1330037"/>
            <a:ext cx="2007665" cy="369332"/>
          </a:xfrm>
          <a:prstGeom prst="rect">
            <a:avLst/>
          </a:prstGeom>
          <a:noFill/>
        </p:spPr>
        <p:txBody>
          <a:bodyPr wrap="none" rtlCol="0">
            <a:spAutoFit/>
          </a:bodyPr>
          <a:lstStyle/>
          <a:p>
            <a:r>
              <a:rPr lang="en-US" dirty="0" smtClean="0">
                <a:solidFill>
                  <a:schemeClr val="bg1"/>
                </a:solidFill>
              </a:rPr>
              <a:t>An </a:t>
            </a:r>
            <a:r>
              <a:rPr lang="en-US" smtClean="0">
                <a:solidFill>
                  <a:schemeClr val="bg1"/>
                </a:solidFill>
              </a:rPr>
              <a:t>AND Perceptron</a:t>
            </a:r>
            <a:endParaRPr lang="en-US">
              <a:solidFill>
                <a:schemeClr val="bg1"/>
              </a:solidFill>
            </a:endParaRPr>
          </a:p>
        </p:txBody>
      </p:sp>
      <p:sp>
        <p:nvSpPr>
          <p:cNvPr id="38" name="TextBox 37"/>
          <p:cNvSpPr txBox="1"/>
          <p:nvPr/>
        </p:nvSpPr>
        <p:spPr>
          <a:xfrm>
            <a:off x="6964296" y="1330037"/>
            <a:ext cx="1860189" cy="369332"/>
          </a:xfrm>
          <a:prstGeom prst="rect">
            <a:avLst/>
          </a:prstGeom>
          <a:noFill/>
        </p:spPr>
        <p:txBody>
          <a:bodyPr wrap="none" rtlCol="0">
            <a:spAutoFit/>
          </a:bodyPr>
          <a:lstStyle/>
          <a:p>
            <a:r>
              <a:rPr lang="en-US" dirty="0" smtClean="0">
                <a:solidFill>
                  <a:schemeClr val="bg1"/>
                </a:solidFill>
              </a:rPr>
              <a:t>An </a:t>
            </a:r>
            <a:r>
              <a:rPr lang="en-US" smtClean="0">
                <a:solidFill>
                  <a:schemeClr val="bg1"/>
                </a:solidFill>
              </a:rPr>
              <a:t>OR Perceptron</a:t>
            </a:r>
            <a:endParaRPr lang="en-US">
              <a:solidFill>
                <a:schemeClr val="bg1"/>
              </a:solidFill>
            </a:endParaRPr>
          </a:p>
        </p:txBody>
      </p:sp>
    </p:spTree>
    <p:extLst>
      <p:ext uri="{BB962C8B-B14F-4D97-AF65-F5344CB8AC3E}">
        <p14:creationId xmlns:p14="http://schemas.microsoft.com/office/powerpoint/2010/main" val="14673204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Training a Perceptron by Adjusting Its Weights</a:t>
            </a:r>
            <a:endParaRPr lang="en-US" dirty="0">
              <a:solidFill>
                <a:schemeClr val="bg1"/>
              </a:solidFill>
            </a:endParaRPr>
          </a:p>
        </p:txBody>
      </p:sp>
      <p:sp>
        <p:nvSpPr>
          <p:cNvPr id="3" name="Content Placeholder 2"/>
          <p:cNvSpPr>
            <a:spLocks noGrp="1"/>
          </p:cNvSpPr>
          <p:nvPr>
            <p:ph idx="1"/>
          </p:nvPr>
        </p:nvSpPr>
        <p:spPr/>
        <p:txBody>
          <a:bodyPr/>
          <a:lstStyle/>
          <a:p>
            <a:pPr fontAlgn="base"/>
            <a:r>
              <a:rPr lang="en-US" dirty="0">
                <a:solidFill>
                  <a:schemeClr val="bg1"/>
                </a:solidFill>
              </a:rPr>
              <a:t>Overall error is the value of the difference between what we wanted and what we got from our perceptron. (In some situations we use the “squared” error to avoid issues of sign.)</a:t>
            </a:r>
          </a:p>
          <a:p>
            <a:pPr fontAlgn="base"/>
            <a:r>
              <a:rPr lang="en-US" dirty="0">
                <a:solidFill>
                  <a:schemeClr val="bg1"/>
                </a:solidFill>
              </a:rPr>
              <a:t>Once we see that our perceptron is in error, we can adjust each of the weights leading to the output node. We’ll adjust each weight in such a way as to make the error value smaller.</a:t>
            </a:r>
          </a:p>
          <a:p>
            <a:endParaRPr lang="en-US" dirty="0"/>
          </a:p>
        </p:txBody>
      </p:sp>
    </p:spTree>
    <p:extLst>
      <p:ext uri="{BB962C8B-B14F-4D97-AF65-F5344CB8AC3E}">
        <p14:creationId xmlns:p14="http://schemas.microsoft.com/office/powerpoint/2010/main" val="12826657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Adjusting an Edge Weight in a Perceptron</a:t>
            </a:r>
            <a:endParaRPr lang="en-US" dirty="0">
              <a:solidFill>
                <a:schemeClr val="bg1"/>
              </a:solidFill>
            </a:endParaRPr>
          </a:p>
        </p:txBody>
      </p:sp>
      <p:sp>
        <p:nvSpPr>
          <p:cNvPr id="3" name="Content Placeholder 2"/>
          <p:cNvSpPr>
            <a:spLocks noGrp="1"/>
          </p:cNvSpPr>
          <p:nvPr>
            <p:ph idx="1"/>
          </p:nvPr>
        </p:nvSpPr>
        <p:spPr/>
        <p:txBody>
          <a:bodyPr>
            <a:normAutofit/>
          </a:bodyPr>
          <a:lstStyle/>
          <a:p>
            <a:pPr fontAlgn="base"/>
            <a:r>
              <a:rPr lang="en-US" dirty="0">
                <a:solidFill>
                  <a:schemeClr val="bg1"/>
                </a:solidFill>
              </a:rPr>
              <a:t>To update the weight from a node j leading to an output node, we adjust the weight according to the following formula:</a:t>
            </a:r>
          </a:p>
          <a:p>
            <a:pPr marL="0" indent="0" fontAlgn="base">
              <a:buNone/>
            </a:pPr>
            <a:r>
              <a:rPr lang="en-US" dirty="0" smtClean="0">
                <a:solidFill>
                  <a:schemeClr val="bg1"/>
                </a:solidFill>
              </a:rPr>
              <a:t>	</a:t>
            </a:r>
            <a:r>
              <a:rPr lang="en-US" dirty="0" err="1" smtClean="0">
                <a:solidFill>
                  <a:schemeClr val="bg1"/>
                </a:solidFill>
              </a:rPr>
              <a:t>W</a:t>
            </a:r>
            <a:r>
              <a:rPr lang="en-US" baseline="-25000" dirty="0" err="1" smtClean="0">
                <a:solidFill>
                  <a:schemeClr val="bg1"/>
                </a:solidFill>
              </a:rPr>
              <a:t>j</a:t>
            </a:r>
            <a:r>
              <a:rPr lang="en-US" dirty="0" smtClean="0">
                <a:solidFill>
                  <a:schemeClr val="bg1"/>
                </a:solidFill>
              </a:rPr>
              <a:t>  </a:t>
            </a:r>
            <a:r>
              <a:rPr lang="en-US" dirty="0">
                <a:solidFill>
                  <a:schemeClr val="bg1"/>
                </a:solidFill>
              </a:rPr>
              <a:t>&lt;---- </a:t>
            </a:r>
            <a:r>
              <a:rPr lang="en-US" dirty="0" err="1">
                <a:solidFill>
                  <a:schemeClr val="bg1"/>
                </a:solidFill>
              </a:rPr>
              <a:t>W</a:t>
            </a:r>
            <a:r>
              <a:rPr lang="en-US" baseline="-25000" dirty="0" err="1">
                <a:solidFill>
                  <a:schemeClr val="bg1"/>
                </a:solidFill>
              </a:rPr>
              <a:t>j</a:t>
            </a:r>
            <a:r>
              <a:rPr lang="en-US" dirty="0">
                <a:solidFill>
                  <a:schemeClr val="bg1"/>
                </a:solidFill>
              </a:rPr>
              <a:t> + </a:t>
            </a:r>
            <a:r>
              <a:rPr lang="en-US" dirty="0" smtClean="0">
                <a:solidFill>
                  <a:schemeClr val="bg1"/>
                </a:solidFill>
              </a:rPr>
              <a:t>(⍺ </a:t>
            </a:r>
            <a:r>
              <a:rPr lang="en-US" dirty="0">
                <a:solidFill>
                  <a:schemeClr val="bg1"/>
                </a:solidFill>
              </a:rPr>
              <a:t>Err  g’(in)   </a:t>
            </a:r>
            <a:r>
              <a:rPr lang="en-US" dirty="0" err="1" smtClean="0">
                <a:solidFill>
                  <a:schemeClr val="bg1"/>
                </a:solidFill>
              </a:rPr>
              <a:t>x</a:t>
            </a:r>
            <a:r>
              <a:rPr lang="en-US" baseline="-25000" dirty="0" err="1" smtClean="0">
                <a:solidFill>
                  <a:schemeClr val="bg1"/>
                </a:solidFill>
              </a:rPr>
              <a:t>j</a:t>
            </a:r>
            <a:r>
              <a:rPr lang="en-US" dirty="0" smtClean="0">
                <a:solidFill>
                  <a:schemeClr val="bg1"/>
                </a:solidFill>
              </a:rPr>
              <a:t>)</a:t>
            </a:r>
          </a:p>
          <a:p>
            <a:pPr marL="0" indent="0" fontAlgn="base">
              <a:buNone/>
            </a:pPr>
            <a:r>
              <a:rPr lang="en-US" dirty="0" smtClean="0">
                <a:solidFill>
                  <a:schemeClr val="bg1"/>
                </a:solidFill>
              </a:rPr>
              <a:t>Here</a:t>
            </a:r>
            <a:r>
              <a:rPr lang="en-US" dirty="0">
                <a:solidFill>
                  <a:schemeClr val="bg1"/>
                </a:solidFill>
              </a:rPr>
              <a:t>, </a:t>
            </a:r>
          </a:p>
          <a:p>
            <a:pPr marL="0" indent="0" fontAlgn="base">
              <a:buNone/>
            </a:pPr>
            <a:r>
              <a:rPr lang="en-US" dirty="0">
                <a:solidFill>
                  <a:schemeClr val="bg1"/>
                </a:solidFill>
              </a:rPr>
              <a:t>Err is the difference between what we wanted and what we got from the output. (i.e., the “</a:t>
            </a:r>
            <a:r>
              <a:rPr lang="en-US" i="1" dirty="0">
                <a:solidFill>
                  <a:schemeClr val="bg1"/>
                </a:solidFill>
              </a:rPr>
              <a:t>un</a:t>
            </a:r>
            <a:r>
              <a:rPr lang="en-US" dirty="0">
                <a:solidFill>
                  <a:schemeClr val="bg1"/>
                </a:solidFill>
              </a:rPr>
              <a:t>-squared” error)</a:t>
            </a:r>
          </a:p>
          <a:p>
            <a:pPr marL="0" indent="0" fontAlgn="base">
              <a:buNone/>
            </a:pPr>
            <a:r>
              <a:rPr lang="en-US" dirty="0">
                <a:solidFill>
                  <a:schemeClr val="bg1"/>
                </a:solidFill>
              </a:rPr>
              <a:t>G’(in) is the derivative of our output function</a:t>
            </a:r>
          </a:p>
          <a:p>
            <a:pPr marL="0" indent="0" fontAlgn="base">
              <a:buNone/>
            </a:pPr>
            <a:r>
              <a:rPr lang="en-US" dirty="0" err="1">
                <a:solidFill>
                  <a:schemeClr val="bg1"/>
                </a:solidFill>
              </a:rPr>
              <a:t>X</a:t>
            </a:r>
            <a:r>
              <a:rPr lang="en-US" baseline="-25000" dirty="0" err="1">
                <a:solidFill>
                  <a:schemeClr val="bg1"/>
                </a:solidFill>
              </a:rPr>
              <a:t>j</a:t>
            </a:r>
            <a:r>
              <a:rPr lang="en-US" dirty="0">
                <a:solidFill>
                  <a:schemeClr val="bg1"/>
                </a:solidFill>
              </a:rPr>
              <a:t> is the output from node j leading to us</a:t>
            </a:r>
          </a:p>
          <a:p>
            <a:pPr marL="0" indent="0" fontAlgn="base">
              <a:buNone/>
            </a:pPr>
            <a:r>
              <a:rPr lang="en-US" dirty="0" smtClean="0">
                <a:solidFill>
                  <a:schemeClr val="bg1"/>
                </a:solidFill>
              </a:rPr>
              <a:t>⍺ </a:t>
            </a:r>
            <a:r>
              <a:rPr lang="en-US" dirty="0">
                <a:solidFill>
                  <a:schemeClr val="bg1"/>
                </a:solidFill>
              </a:rPr>
              <a:t>is a “rate parameter”</a:t>
            </a:r>
          </a:p>
          <a:p>
            <a:endParaRPr lang="en-US" dirty="0"/>
          </a:p>
        </p:txBody>
      </p:sp>
    </p:spTree>
    <p:extLst>
      <p:ext uri="{BB962C8B-B14F-4D97-AF65-F5344CB8AC3E}">
        <p14:creationId xmlns:p14="http://schemas.microsoft.com/office/powerpoint/2010/main" val="1752569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bg1"/>
                </a:solidFill>
              </a:rPr>
              <a:t>Side Issue 1: The Derivative of the Output Function of a Neuron </a:t>
            </a:r>
          </a:p>
        </p:txBody>
      </p:sp>
      <p:sp>
        <p:nvSpPr>
          <p:cNvPr id="3" name="Content Placeholder 2"/>
          <p:cNvSpPr>
            <a:spLocks noGrp="1"/>
          </p:cNvSpPr>
          <p:nvPr>
            <p:ph idx="1"/>
          </p:nvPr>
        </p:nvSpPr>
        <p:spPr/>
        <p:txBody>
          <a:bodyPr/>
          <a:lstStyle/>
          <a:p>
            <a:pPr eaLnBrk="0" fontAlgn="base" hangingPunct="0"/>
            <a:r>
              <a:rPr lang="en-US" dirty="0">
                <a:solidFill>
                  <a:schemeClr val="bg1"/>
                </a:solidFill>
              </a:rPr>
              <a:t>A handy choice for output function of a neuron is a sigmoidal function. Let’s call “x” in this case the sum of all the inputs. Then for a sigmoidal function:</a:t>
            </a:r>
          </a:p>
          <a:p>
            <a:pPr marL="0" indent="0" eaLnBrk="0" fontAlgn="base" hangingPunct="0">
              <a:buNone/>
            </a:pPr>
            <a:r>
              <a:rPr lang="en-US" dirty="0" smtClean="0">
                <a:solidFill>
                  <a:schemeClr val="bg1"/>
                </a:solidFill>
              </a:rPr>
              <a:t>	out(x</a:t>
            </a:r>
            <a:r>
              <a:rPr lang="en-US" dirty="0">
                <a:solidFill>
                  <a:schemeClr val="bg1"/>
                </a:solidFill>
              </a:rPr>
              <a:t>) =  1/(1+ e</a:t>
            </a:r>
            <a:r>
              <a:rPr lang="en-US" baseline="30000" dirty="0">
                <a:solidFill>
                  <a:schemeClr val="bg1"/>
                </a:solidFill>
              </a:rPr>
              <a:t>-x</a:t>
            </a:r>
            <a:r>
              <a:rPr lang="en-US" dirty="0">
                <a:solidFill>
                  <a:schemeClr val="bg1"/>
                </a:solidFill>
              </a:rPr>
              <a:t>) </a:t>
            </a:r>
            <a:endParaRPr lang="en-US" dirty="0" smtClean="0">
              <a:solidFill>
                <a:schemeClr val="bg1"/>
              </a:solidFill>
            </a:endParaRPr>
          </a:p>
          <a:p>
            <a:pPr marL="0" indent="0" eaLnBrk="0" fontAlgn="base" hangingPunct="0">
              <a:buNone/>
            </a:pPr>
            <a:endParaRPr lang="en-US" dirty="0">
              <a:solidFill>
                <a:schemeClr val="bg1"/>
              </a:solidFill>
            </a:endParaRPr>
          </a:p>
          <a:p>
            <a:pPr eaLnBrk="0" fontAlgn="base" hangingPunct="0"/>
            <a:r>
              <a:rPr lang="en-US" dirty="0">
                <a:solidFill>
                  <a:schemeClr val="bg1"/>
                </a:solidFill>
              </a:rPr>
              <a:t>If we use the sigmoidal function out(x), then  </a:t>
            </a:r>
            <a:endParaRPr lang="en-US" dirty="0" smtClean="0">
              <a:solidFill>
                <a:schemeClr val="bg1"/>
              </a:solidFill>
            </a:endParaRPr>
          </a:p>
          <a:p>
            <a:pPr marL="0" indent="0" eaLnBrk="0" fontAlgn="base" hangingPunct="0">
              <a:buNone/>
            </a:pPr>
            <a:r>
              <a:rPr lang="en-US" dirty="0">
                <a:solidFill>
                  <a:schemeClr val="bg1"/>
                </a:solidFill>
              </a:rPr>
              <a:t>	</a:t>
            </a:r>
            <a:r>
              <a:rPr lang="en-US" dirty="0" smtClean="0">
                <a:solidFill>
                  <a:schemeClr val="bg1"/>
                </a:solidFill>
              </a:rPr>
              <a:t>out</a:t>
            </a:r>
            <a:r>
              <a:rPr lang="en-US" dirty="0">
                <a:solidFill>
                  <a:schemeClr val="bg1"/>
                </a:solidFill>
              </a:rPr>
              <a:t>’(x) = out(x)(1 – out(x))</a:t>
            </a:r>
          </a:p>
          <a:p>
            <a:endParaRPr lang="en-US" dirty="0"/>
          </a:p>
        </p:txBody>
      </p:sp>
    </p:spTree>
    <p:extLst>
      <p:ext uri="{BB962C8B-B14F-4D97-AF65-F5344CB8AC3E}">
        <p14:creationId xmlns:p14="http://schemas.microsoft.com/office/powerpoint/2010/main" val="8791338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63374</TotalTime>
  <Words>753</Words>
  <Application>Microsoft Macintosh PowerPoint</Application>
  <PresentationFormat>Widescreen</PresentationFormat>
  <Paragraphs>87</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Calibri</vt:lpstr>
      <vt:lpstr>Calibri Light</vt:lpstr>
      <vt:lpstr>Mangal</vt:lpstr>
      <vt:lpstr>Wingdings</vt:lpstr>
      <vt:lpstr>Arial</vt:lpstr>
      <vt:lpstr>Office Theme</vt:lpstr>
      <vt:lpstr>From Perceptrons to Multi-Layer Networks</vt:lpstr>
      <vt:lpstr>Administrivia</vt:lpstr>
      <vt:lpstr>PowerPoint Presentation</vt:lpstr>
      <vt:lpstr>PowerPoint Presentation</vt:lpstr>
      <vt:lpstr>Perceptrons: the Simplest Neural Network</vt:lpstr>
      <vt:lpstr>PowerPoint Presentation</vt:lpstr>
      <vt:lpstr>Training a Perceptron by Adjusting Its Weights</vt:lpstr>
      <vt:lpstr>Adjusting an Edge Weight in a Perceptron</vt:lpstr>
      <vt:lpstr>Side Issue 1: The Derivative of the Output Function of a Neuron </vt:lpstr>
      <vt:lpstr>g(in) =  1/(1+e-in) </vt:lpstr>
      <vt:lpstr>What Can’t a Perceptron Learn?</vt:lpstr>
      <vt:lpstr>What Can’t a Perceptron Learn?</vt:lpstr>
      <vt:lpstr>Multi-Layer Neural Networks</vt:lpstr>
      <vt:lpstr>Adjusting Weights for Multilayer Networks</vt:lpstr>
      <vt:lpstr>How much does a hidden node want to change its output?</vt:lpstr>
      <vt:lpstr>Backpropagation: Step 1</vt:lpstr>
      <vt:lpstr>Backpropagation, Step 2</vt:lpstr>
      <vt:lpstr>Backpropagation, Final Step:  Adjusting Weights</vt:lpstr>
      <vt:lpstr>A Sampler of Additional Issues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 Philosophy and Foundations</dc:title>
  <dc:creator>Microsoft Office User</dc:creator>
  <cp:lastModifiedBy>Microsoft Office User</cp:lastModifiedBy>
  <cp:revision>265</cp:revision>
  <dcterms:created xsi:type="dcterms:W3CDTF">2017-08-27T18:15:55Z</dcterms:created>
  <dcterms:modified xsi:type="dcterms:W3CDTF">2017-11-03T14:52:02Z</dcterms:modified>
</cp:coreProperties>
</file>

<file path=docProps/thumbnail.jpeg>
</file>